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10287000" cx="18288000"/>
  <p:notesSz cx="6858000" cy="9144000"/>
  <p:embeddedFontLst>
    <p:embeddedFont>
      <p:font typeface="Proxima Nova"/>
      <p:regular r:id="rId37"/>
      <p:bold r:id="rId38"/>
      <p:italic r:id="rId39"/>
      <p:boldItalic r:id="rId40"/>
    </p:embeddedFont>
    <p:embeddedFont>
      <p:font typeface="Playfair Display"/>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C979DC-C16A-4347-86E3-C35DE33510A3}">
  <a:tblStyle styleId="{E7C979DC-C16A-4347-86E3-C35DE33510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20" Type="http://schemas.openxmlformats.org/officeDocument/2006/relationships/slide" Target="slides/slide14.xml"/><Relationship Id="rId42" Type="http://schemas.openxmlformats.org/officeDocument/2006/relationships/font" Target="fonts/PlayfairDisplay-bold.fntdata"/><Relationship Id="rId41" Type="http://schemas.openxmlformats.org/officeDocument/2006/relationships/font" Target="fonts/PlayfairDisplay-regular.fntdata"/><Relationship Id="rId22" Type="http://schemas.openxmlformats.org/officeDocument/2006/relationships/slide" Target="slides/slide16.xml"/><Relationship Id="rId44" Type="http://schemas.openxmlformats.org/officeDocument/2006/relationships/font" Target="fonts/PlayfairDisplay-boldItalic.fntdata"/><Relationship Id="rId21" Type="http://schemas.openxmlformats.org/officeDocument/2006/relationships/slide" Target="slides/slide15.xml"/><Relationship Id="rId43" Type="http://schemas.openxmlformats.org/officeDocument/2006/relationships/font" Target="fonts/PlayfairDisplay-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roximaNova-italic.fntdata"/><Relationship Id="rId16" Type="http://schemas.openxmlformats.org/officeDocument/2006/relationships/slide" Target="slides/slide10.xml"/><Relationship Id="rId38" Type="http://schemas.openxmlformats.org/officeDocument/2006/relationships/font" Target="fonts/ProximaNova-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7079f99e0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7079f99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Maybe for this and the next slide, we could combine them to be one slide with a table, one for real job postings and one for fake job postings?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13861368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1386136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Maybe for this and the next slide, we could combine them to be one slide with a table, one for real job postings and one for fake job postings?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5189fd126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5189fd126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Maybe for this and the next slide, we could combine them to be one slide with a table, one for real job postings and one for fake job postings?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5188cb22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5188cb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5189fd126_1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35189fd126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Before begin with fitting and revising our model, it was imperative that we modify several columns so that they would be compatible with different sklearn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first of these was simple, just taking the length of the job </a:t>
            </a:r>
            <a:r>
              <a:rPr lang="en-US"/>
              <a:t>description</a:t>
            </a:r>
            <a:r>
              <a:rPr lang="en-US"/>
              <a:t> of each row.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Both Required Education and Employment Type used Ordinal Encoder from the Preprocessing folder in SKLearn library. This was done because education follows a logical </a:t>
            </a:r>
            <a:r>
              <a:rPr lang="en-US"/>
              <a:t>hierarchy</a:t>
            </a:r>
            <a:r>
              <a:rPr lang="en-US"/>
              <a:t> and employment, while one is not necessarily better than the other, they do follow an order.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industry and department, we used One Hot Encoding to avoid unintentionally ranking departments/industry against each other and creating unintended bias in our model. </a:t>
            </a:r>
            <a:endParaRPr/>
          </a:p>
        </p:txBody>
      </p:sp>
      <p:sp>
        <p:nvSpPr>
          <p:cNvPr id="278" name="Google Shape;27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first steps in building our model was splitting our data up into our train, </a:t>
            </a:r>
            <a:r>
              <a:rPr lang="en-US"/>
              <a:t>validation</a:t>
            </a:r>
            <a:r>
              <a:rPr lang="en-US"/>
              <a:t>, and test sets and ensuring no NaN </a:t>
            </a:r>
            <a:r>
              <a:rPr lang="en-US"/>
              <a:t>values</a:t>
            </a:r>
            <a:r>
              <a:rPr lang="en-US"/>
              <a:t> were included in input columns. We could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the meat and potatoes of model </a:t>
            </a:r>
            <a:r>
              <a:rPr lang="en-US"/>
              <a:t>building</a:t>
            </a:r>
            <a:r>
              <a:rPr lang="en-US"/>
              <a:t> was starting out with Logistic Regression as our model. Now at first glance, this model was doing pretty well in predicting when a job listing was </a:t>
            </a:r>
            <a:r>
              <a:rPr lang="en-US"/>
              <a:t>genuine</a:t>
            </a:r>
            <a:r>
              <a:rPr lang="en-US"/>
              <a:t> versus fraudulent. We tested our model model on the validation set at three different coefficient thresholds to determine if the accuracy shifted and one threshold was better than the other. Across all three of these coefficient thresholds, our accuracy continued to hover around 95%</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we all felt that this was a </a:t>
            </a:r>
            <a:r>
              <a:rPr lang="en-US"/>
              <a:t>little too good to be true. So we decided to run a confusion matrix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5" name="Google Shape;2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377704f4b8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377704f4b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confusion matrix is a table used to evaluate the performance of a classification model, comparing the actual </a:t>
            </a:r>
            <a:r>
              <a:rPr lang="en-US"/>
              <a:t>labels and the predicted labels, showing how well the model classifies each category.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we can see from this matrix, our Logistic Regression is just assuming all of the jobs are genuine, despite around 5% of our dataset being fraudulent.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Obviously, this is not the result we want from a predictive model designed to detect fake job listings.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933f5128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933f5128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model did not have a balanced number of columns, which resultently caused inconsistency behind real job posting accuracy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3933f5128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where we balanced our dataset in order to move on with our predictive model</a:t>
            </a:r>
            <a:endParaRPr/>
          </a:p>
        </p:txBody>
      </p:sp>
      <p:sp>
        <p:nvSpPr>
          <p:cNvPr id="326" name="Google Shape;326;g33933f5128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General flow of presentation:</a:t>
            </a:r>
            <a:endParaRPr/>
          </a:p>
          <a:p>
            <a:pPr indent="0" lvl="0" marL="0" rtl="0" algn="l">
              <a:spcBef>
                <a:spcPts val="0"/>
              </a:spcBef>
              <a:spcAft>
                <a:spcPts val="0"/>
              </a:spcAft>
              <a:buNone/>
            </a:pPr>
            <a:r>
              <a:rPr lang="en-US"/>
              <a:t>Introductions → Data Overview → Cleaning Data → Key Highlights from Analysis → Preparing Data for Modeling → Model Building/Testing/Reiteration → Model Accuracy &amp; What our Model Missed → Overall Conclusions</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3933f5128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3933f5128d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933f5128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3933f5128d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3933f5128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33933f5128d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3933f5128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Times"/>
                <a:ea typeface="Times"/>
                <a:cs typeface="Times"/>
                <a:sym typeface="Times"/>
              </a:rPr>
              <a:t>Even after fixing one-hot encoding, many columns were still highly correlated, impacting model performance.</a:t>
            </a:r>
            <a:endParaRPr sz="1200">
              <a:solidFill>
                <a:schemeClr val="dk1"/>
              </a:solidFill>
              <a:latin typeface="Times"/>
              <a:ea typeface="Times"/>
              <a:cs typeface="Times"/>
              <a:sym typeface="Times"/>
            </a:endParaRPr>
          </a:p>
          <a:p>
            <a:pPr indent="0" lvl="0" marL="0" rtl="0" algn="l">
              <a:spcBef>
                <a:spcPts val="0"/>
              </a:spcBef>
              <a:spcAft>
                <a:spcPts val="0"/>
              </a:spcAft>
              <a:buNone/>
            </a:pPr>
            <a:r>
              <a:t/>
            </a:r>
            <a:endParaRPr sz="1200">
              <a:latin typeface="Times"/>
              <a:ea typeface="Times"/>
              <a:cs typeface="Times"/>
              <a:sym typeface="Times"/>
            </a:endParaRPr>
          </a:p>
        </p:txBody>
      </p:sp>
      <p:sp>
        <p:nvSpPr>
          <p:cNvPr id="371" name="Google Shape;371;g33933f5128d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3933f5128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33933f5128d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394821295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394821295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39482129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394821295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94821295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394821295c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396c83acf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396c83acff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96c83ac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396c83acf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dataset included just under 18,000 job listings, of which around 5 percent were known to be </a:t>
            </a:r>
            <a:r>
              <a:rPr lang="en-US"/>
              <a:t>fraudulent. We will discuss how we handled this column in our data later on in the presentation.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data originally had 18 columns containing the basic information expected of standard job postings. Additional columns used in building our predictive model will be discussed when relevant.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are our next steps for building an accurate model? The first step was to create a balanced data set with an equal number of fraudulent and </a:t>
            </a:r>
            <a:r>
              <a:rPr lang="en-US"/>
              <a:t>genuine</a:t>
            </a:r>
            <a:r>
              <a:rPr lang="en-US"/>
              <a:t> jobs. The unfortunate draw back of this that we aren’t utilizing a large chunk of our dataset. Recall that our original dataset included 17,880 listings. In order to maximize our utilization of our </a:t>
            </a:r>
            <a:r>
              <a:rPr lang="en-US"/>
              <a:t>dataset</a:t>
            </a:r>
            <a:r>
              <a:rPr lang="en-US"/>
              <a:t>, we implemented warm start, which </a:t>
            </a:r>
            <a:r>
              <a:rPr lang="en-US"/>
              <a:t>essentially allows our model to retain the information it gained from previous predictions when making subsequent predictions.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these two changes, we will retrain and validate our model, utilizing a confusion matrix once again in order to ensure that our model it’s just super super confident in predicting all of the jobs are fake.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will see a decrease in our accuracy from our previous 95% using this altered approach but we’d rather see a “worse” model that’s fairly confident it’s making the right predictions and have it actually make correct predictions than a model that’s certain it’s making the correct prediction and getting it wrong every time. </a:t>
            </a:r>
            <a:endParaRPr/>
          </a:p>
        </p:txBody>
      </p:sp>
      <p:sp>
        <p:nvSpPr>
          <p:cNvPr id="458" name="Google Shape;45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majority of our columns included missing values, some with up to 64 or 84% of the rows not having the information. Dropping all NaN values would have left us with a </a:t>
            </a:r>
            <a:r>
              <a:rPr lang="en-US"/>
              <a:t>functionally</a:t>
            </a:r>
            <a:r>
              <a:rPr lang="en-US"/>
              <a:t> pointless data set </a:t>
            </a:r>
            <a:endParaRPr/>
          </a:p>
        </p:txBody>
      </p:sp>
      <p:sp>
        <p:nvSpPr>
          <p:cNvPr id="132" name="Google Shape;13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0f3955a3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instead of dropping NaN values, focusing on these 7 columns, NaN and other similar values representing a lack of </a:t>
            </a:r>
            <a:r>
              <a:rPr lang="en-US"/>
              <a:t>information</a:t>
            </a:r>
            <a:r>
              <a:rPr lang="en-US"/>
              <a:t> were replaced with “Not Provided”. This was done because missing salary or requirements or even department information on a job listings is universally considered a red flag so this approach ensured our model was given the best information to train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we had to take a different approach with the Salary Range column</a:t>
            </a:r>
            <a:endParaRPr/>
          </a:p>
        </p:txBody>
      </p:sp>
      <p:sp>
        <p:nvSpPr>
          <p:cNvPr id="146" name="Google Shape;146;g330f3955a3c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1386136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instead of dropping NaN values, focusing on these 7 columns, NaN and other similar values representing a lack of information were replaced with “Not Provided”. This was done because missing salary or requirements or even department information on a job listings is universally considered a red flag so this approach ensured our model was given the best information to train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we had to take a different approach with the Salary Range column</a:t>
            </a:r>
            <a:endParaRPr/>
          </a:p>
        </p:txBody>
      </p:sp>
      <p:sp>
        <p:nvSpPr>
          <p:cNvPr id="164" name="Google Shape;164;g3313861368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USE THIS SLIDE TO EXPLAIN HOW WE WENT ABOUT CLEANING THE SALARY RANGE COLUMN, WHY WE CHOSE THIS APPROACH,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[feel free to add in additional slides as necessary, I just thought this step process might be helpful :) ]</a:t>
            </a:r>
            <a:endParaRPr/>
          </a:p>
        </p:txBody>
      </p:sp>
      <p:sp>
        <p:nvSpPr>
          <p:cNvPr id="182" name="Google Shape;18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TRANSITION SLIDE FOR DATA ANALYSIS HIGHLIGHT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Pull out some highlights for this slide</a:t>
            </a:r>
            <a:endParaRPr/>
          </a:p>
        </p:txBody>
      </p:sp>
      <p:sp>
        <p:nvSpPr>
          <p:cNvPr id="208" name="Google Shape;2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7079f99e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7079f99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Maybe for this and the next slide, we could combine them to be one slide with a table, one for real job postings and one for fake job postings?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1811850" y="1337525"/>
            <a:ext cx="148167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3"/>
          <p:cNvSpPr txBox="1"/>
          <p:nvPr>
            <p:ph idx="1" type="subTitle"/>
          </p:nvPr>
        </p:nvSpPr>
        <p:spPr>
          <a:xfrm>
            <a:off x="2632050" y="4915925"/>
            <a:ext cx="130239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p:txBody>
      </p:sp>
      <p:grpSp>
        <p:nvGrpSpPr>
          <p:cNvPr id="12" name="Google Shape;12;p3"/>
          <p:cNvGrpSpPr/>
          <p:nvPr/>
        </p:nvGrpSpPr>
        <p:grpSpPr>
          <a:xfrm>
            <a:off x="15941078" y="8876774"/>
            <a:ext cx="1475608" cy="763057"/>
            <a:chOff x="0" y="0"/>
            <a:chExt cx="1571802" cy="812800"/>
          </a:xfrm>
        </p:grpSpPr>
        <p:sp>
          <p:nvSpPr>
            <p:cNvPr id="13" name="Google Shape;13;p3"/>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4" name="Google Shape;14;p3"/>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5" name="Google Shape;15;p3"/>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4"/>
          <p:cNvSpPr txBox="1"/>
          <p:nvPr>
            <p:ph type="title"/>
          </p:nvPr>
        </p:nvSpPr>
        <p:spPr>
          <a:xfrm>
            <a:off x="1747375" y="1407375"/>
            <a:ext cx="15019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5142475" y="41876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9" name="Google Shape;19;p4"/>
          <p:cNvGrpSpPr/>
          <p:nvPr/>
        </p:nvGrpSpPr>
        <p:grpSpPr>
          <a:xfrm>
            <a:off x="15941078" y="8876774"/>
            <a:ext cx="1475608" cy="763057"/>
            <a:chOff x="0" y="0"/>
            <a:chExt cx="1571802" cy="812800"/>
          </a:xfrm>
        </p:grpSpPr>
        <p:sp>
          <p:nvSpPr>
            <p:cNvPr id="20" name="Google Shape;20;p4"/>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21" name="Google Shape;21;p4"/>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2" name="Google Shape;22;p4"/>
          <p:cNvCxnSpPr/>
          <p:nvPr/>
        </p:nvCxnSpPr>
        <p:spPr>
          <a:xfrm>
            <a:off x="12373480" y="9585839"/>
            <a:ext cx="3023400" cy="0"/>
          </a:xfrm>
          <a:prstGeom prst="straightConnector1">
            <a:avLst/>
          </a:prstGeom>
          <a:noFill/>
          <a:ln cap="flat" cmpd="sng" w="19050">
            <a:solidFill>
              <a:srgbClr val="157E90"/>
            </a:solidFill>
            <a:prstDash val="solid"/>
            <a:round/>
            <a:headEnd len="sm" w="sm" type="none"/>
            <a:tailEnd len="sm" w="sm" type="none"/>
          </a:ln>
        </p:spPr>
      </p:cxnSp>
      <p:cxnSp>
        <p:nvCxnSpPr>
          <p:cNvPr id="23" name="Google Shape;23;p4"/>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5"/>
          <p:cNvSpPr txBox="1"/>
          <p:nvPr>
            <p:ph type="title"/>
          </p:nvPr>
        </p:nvSpPr>
        <p:spPr>
          <a:xfrm>
            <a:off x="1237948" y="681325"/>
            <a:ext cx="15964500" cy="1362000"/>
          </a:xfrm>
          <a:prstGeom prst="rect">
            <a:avLst/>
          </a:prstGeom>
          <a:noFill/>
          <a:ln>
            <a:noFill/>
          </a:ln>
        </p:spPr>
        <p:txBody>
          <a:bodyPr anchorCtr="0" anchor="t" bIns="45700" lIns="91425" spcFirstLastPara="1" rIns="91425" wrap="square" tIns="45700">
            <a:normAutofit/>
          </a:bodyPr>
          <a:lstStyle>
            <a:lvl1pPr lvl="0">
              <a:spcBef>
                <a:spcPts val="0"/>
              </a:spcBef>
              <a:spcAft>
                <a:spcPts val="0"/>
              </a:spcAft>
              <a:buClr>
                <a:schemeClr val="dk1"/>
              </a:buClr>
              <a:buSzPts val="9000"/>
              <a:buNone/>
              <a:defRPr cap="none"/>
            </a:lvl1pPr>
            <a:lvl2pPr lvl="1">
              <a:spcBef>
                <a:spcPts val="0"/>
              </a:spcBef>
              <a:spcAft>
                <a:spcPts val="0"/>
              </a:spcAft>
              <a:buSzPts val="9000"/>
              <a:buFont typeface="Playfair Display"/>
              <a:buNone/>
              <a:defRPr sz="9000">
                <a:latin typeface="Playfair Display"/>
                <a:ea typeface="Playfair Display"/>
                <a:cs typeface="Playfair Display"/>
                <a:sym typeface="Playfair Display"/>
              </a:defRPr>
            </a:lvl2pPr>
            <a:lvl3pPr lvl="2">
              <a:spcBef>
                <a:spcPts val="0"/>
              </a:spcBef>
              <a:spcAft>
                <a:spcPts val="0"/>
              </a:spcAft>
              <a:buSzPts val="9000"/>
              <a:buFont typeface="Playfair Display"/>
              <a:buNone/>
              <a:defRPr sz="9000">
                <a:latin typeface="Playfair Display"/>
                <a:ea typeface="Playfair Display"/>
                <a:cs typeface="Playfair Display"/>
                <a:sym typeface="Playfair Display"/>
              </a:defRPr>
            </a:lvl3pPr>
            <a:lvl4pPr lvl="3">
              <a:spcBef>
                <a:spcPts val="0"/>
              </a:spcBef>
              <a:spcAft>
                <a:spcPts val="0"/>
              </a:spcAft>
              <a:buSzPts val="9000"/>
              <a:buFont typeface="Playfair Display"/>
              <a:buNone/>
              <a:defRPr sz="9000">
                <a:latin typeface="Playfair Display"/>
                <a:ea typeface="Playfair Display"/>
                <a:cs typeface="Playfair Display"/>
                <a:sym typeface="Playfair Display"/>
              </a:defRPr>
            </a:lvl4pPr>
            <a:lvl5pPr lvl="4">
              <a:spcBef>
                <a:spcPts val="0"/>
              </a:spcBef>
              <a:spcAft>
                <a:spcPts val="0"/>
              </a:spcAft>
              <a:buSzPts val="9000"/>
              <a:buFont typeface="Playfair Display"/>
              <a:buNone/>
              <a:defRPr sz="9000">
                <a:latin typeface="Playfair Display"/>
                <a:ea typeface="Playfair Display"/>
                <a:cs typeface="Playfair Display"/>
                <a:sym typeface="Playfair Display"/>
              </a:defRPr>
            </a:lvl5pPr>
            <a:lvl6pPr lvl="5">
              <a:spcBef>
                <a:spcPts val="0"/>
              </a:spcBef>
              <a:spcAft>
                <a:spcPts val="0"/>
              </a:spcAft>
              <a:buSzPts val="9000"/>
              <a:buFont typeface="Playfair Display"/>
              <a:buNone/>
              <a:defRPr sz="9000">
                <a:latin typeface="Playfair Display"/>
                <a:ea typeface="Playfair Display"/>
                <a:cs typeface="Playfair Display"/>
                <a:sym typeface="Playfair Display"/>
              </a:defRPr>
            </a:lvl6pPr>
            <a:lvl7pPr lvl="6">
              <a:spcBef>
                <a:spcPts val="0"/>
              </a:spcBef>
              <a:spcAft>
                <a:spcPts val="0"/>
              </a:spcAft>
              <a:buSzPts val="9000"/>
              <a:buFont typeface="Playfair Display"/>
              <a:buNone/>
              <a:defRPr sz="9000">
                <a:latin typeface="Playfair Display"/>
                <a:ea typeface="Playfair Display"/>
                <a:cs typeface="Playfair Display"/>
                <a:sym typeface="Playfair Display"/>
              </a:defRPr>
            </a:lvl7pPr>
            <a:lvl8pPr lvl="7">
              <a:spcBef>
                <a:spcPts val="0"/>
              </a:spcBef>
              <a:spcAft>
                <a:spcPts val="0"/>
              </a:spcAft>
              <a:buSzPts val="9000"/>
              <a:buFont typeface="Playfair Display"/>
              <a:buNone/>
              <a:defRPr sz="9000">
                <a:latin typeface="Playfair Display"/>
                <a:ea typeface="Playfair Display"/>
                <a:cs typeface="Playfair Display"/>
                <a:sym typeface="Playfair Display"/>
              </a:defRPr>
            </a:lvl8pPr>
            <a:lvl9pPr lvl="8">
              <a:spcBef>
                <a:spcPts val="0"/>
              </a:spcBef>
              <a:spcAft>
                <a:spcPts val="0"/>
              </a:spcAft>
              <a:buSzPts val="9000"/>
              <a:buFont typeface="Playfair Display"/>
              <a:buNone/>
              <a:defRPr sz="9000">
                <a:latin typeface="Playfair Display"/>
                <a:ea typeface="Playfair Display"/>
                <a:cs typeface="Playfair Display"/>
                <a:sym typeface="Playfair Display"/>
              </a:defRPr>
            </a:lvl9pPr>
          </a:lstStyle>
          <a:p/>
        </p:txBody>
      </p:sp>
      <p:sp>
        <p:nvSpPr>
          <p:cNvPr id="26" name="Google Shape;26;p5"/>
          <p:cNvSpPr txBox="1"/>
          <p:nvPr>
            <p:ph idx="1" type="body"/>
          </p:nvPr>
        </p:nvSpPr>
        <p:spPr>
          <a:xfrm>
            <a:off x="5257788" y="6742463"/>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400"/>
              <a:buNone/>
              <a:defRPr/>
            </a:lvl1pPr>
            <a:lvl2pPr indent="-228600" lvl="1" marL="914400" algn="l">
              <a:spcBef>
                <a:spcPts val="360"/>
              </a:spcBef>
              <a:spcAft>
                <a:spcPts val="0"/>
              </a:spcAft>
              <a:buSzPts val="2400"/>
              <a:buNone/>
              <a:defRPr/>
            </a:lvl2pPr>
            <a:lvl3pPr indent="-228600" lvl="2" marL="1371600" algn="l">
              <a:spcBef>
                <a:spcPts val="320"/>
              </a:spcBef>
              <a:spcAft>
                <a:spcPts val="0"/>
              </a:spcAft>
              <a:buSzPts val="2400"/>
              <a:buNone/>
              <a:defRPr/>
            </a:lvl3pPr>
            <a:lvl4pPr indent="-228600" lvl="3" marL="1828800" algn="l">
              <a:spcBef>
                <a:spcPts val="280"/>
              </a:spcBef>
              <a:spcAft>
                <a:spcPts val="0"/>
              </a:spcAft>
              <a:buSzPts val="2400"/>
              <a:buNone/>
              <a:defRPr/>
            </a:lvl4pPr>
            <a:lvl5pPr indent="-228600" lvl="4" marL="2286000" algn="l">
              <a:spcBef>
                <a:spcPts val="280"/>
              </a:spcBef>
              <a:spcAft>
                <a:spcPts val="0"/>
              </a:spcAft>
              <a:buSzPts val="2400"/>
              <a:buNone/>
              <a:defRPr/>
            </a:lvl5pPr>
            <a:lvl6pPr indent="-228600" lvl="5" marL="2743200" algn="l">
              <a:spcBef>
                <a:spcPts val="280"/>
              </a:spcBef>
              <a:spcAft>
                <a:spcPts val="0"/>
              </a:spcAft>
              <a:buSzPts val="2400"/>
              <a:buNone/>
              <a:defRPr/>
            </a:lvl6pPr>
            <a:lvl7pPr indent="-228600" lvl="6" marL="3200400" algn="l">
              <a:spcBef>
                <a:spcPts val="280"/>
              </a:spcBef>
              <a:spcAft>
                <a:spcPts val="0"/>
              </a:spcAft>
              <a:buSzPts val="2400"/>
              <a:buNone/>
              <a:defRPr/>
            </a:lvl7pPr>
            <a:lvl8pPr indent="-228600" lvl="7" marL="3657600" algn="l">
              <a:spcBef>
                <a:spcPts val="280"/>
              </a:spcBef>
              <a:spcAft>
                <a:spcPts val="0"/>
              </a:spcAft>
              <a:buSzPts val="2400"/>
              <a:buNone/>
              <a:defRPr/>
            </a:lvl8pPr>
            <a:lvl9pPr indent="-228600" lvl="8" marL="4114800" algn="l">
              <a:spcBef>
                <a:spcPts val="280"/>
              </a:spcBef>
              <a:spcAft>
                <a:spcPts val="0"/>
              </a:spcAft>
              <a:buSzPts val="2400"/>
              <a:buNone/>
              <a:defRPr/>
            </a:lvl9pPr>
          </a:lstStyle>
          <a:p/>
        </p:txBody>
      </p:sp>
      <p:grpSp>
        <p:nvGrpSpPr>
          <p:cNvPr id="27" name="Google Shape;27;p5"/>
          <p:cNvGrpSpPr/>
          <p:nvPr/>
        </p:nvGrpSpPr>
        <p:grpSpPr>
          <a:xfrm>
            <a:off x="1241537" y="8886299"/>
            <a:ext cx="1475608" cy="763057"/>
            <a:chOff x="0" y="0"/>
            <a:chExt cx="1571802" cy="812800"/>
          </a:xfrm>
        </p:grpSpPr>
        <p:sp>
          <p:nvSpPr>
            <p:cNvPr id="28" name="Google Shape;28;p5"/>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29" name="Google Shape;29;p5"/>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 name="Google Shape;30;p5"/>
          <p:cNvCxnSpPr/>
          <p:nvPr/>
        </p:nvCxnSpPr>
        <p:spPr>
          <a:xfrm>
            <a:off x="1238875" y="3951275"/>
            <a:ext cx="3023400" cy="0"/>
          </a:xfrm>
          <a:prstGeom prst="straightConnector1">
            <a:avLst/>
          </a:prstGeom>
          <a:noFill/>
          <a:ln cap="flat" cmpd="sng" w="19050">
            <a:solidFill>
              <a:srgbClr val="157E90"/>
            </a:solidFill>
            <a:prstDash val="solid"/>
            <a:round/>
            <a:headEnd len="sm" w="sm" type="none"/>
            <a:tailEnd len="sm" w="sm" type="none"/>
          </a:ln>
        </p:spPr>
      </p:cxnSp>
      <p:cxnSp>
        <p:nvCxnSpPr>
          <p:cNvPr id="31" name="Google Shape;31;p5"/>
          <p:cNvCxnSpPr/>
          <p:nvPr/>
        </p:nvCxnSpPr>
        <p:spPr>
          <a:xfrm>
            <a:off x="13743780" y="8886289"/>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6"/>
          <p:cNvSpPr txBox="1"/>
          <p:nvPr>
            <p:ph type="title"/>
          </p:nvPr>
        </p:nvSpPr>
        <p:spPr>
          <a:xfrm>
            <a:off x="1747375" y="1407375"/>
            <a:ext cx="15019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432975" y="4509200"/>
            <a:ext cx="54069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sp>
        <p:nvSpPr>
          <p:cNvPr id="35" name="Google Shape;35;p6"/>
          <p:cNvSpPr txBox="1"/>
          <p:nvPr>
            <p:ph idx="2" type="body"/>
          </p:nvPr>
        </p:nvSpPr>
        <p:spPr>
          <a:xfrm>
            <a:off x="10044059" y="4509200"/>
            <a:ext cx="54069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grpSp>
        <p:nvGrpSpPr>
          <p:cNvPr id="36" name="Google Shape;36;p6"/>
          <p:cNvGrpSpPr/>
          <p:nvPr/>
        </p:nvGrpSpPr>
        <p:grpSpPr>
          <a:xfrm>
            <a:off x="1241537" y="8886299"/>
            <a:ext cx="1475608" cy="763057"/>
            <a:chOff x="0" y="0"/>
            <a:chExt cx="1571802" cy="812800"/>
          </a:xfrm>
        </p:grpSpPr>
        <p:sp>
          <p:nvSpPr>
            <p:cNvPr id="37" name="Google Shape;37;p6"/>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38" name="Google Shape;38;p6"/>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9" name="Google Shape;39;p6"/>
          <p:cNvCxnSpPr/>
          <p:nvPr/>
        </p:nvCxnSpPr>
        <p:spPr>
          <a:xfrm>
            <a:off x="13743780" y="8886289"/>
            <a:ext cx="3023400" cy="0"/>
          </a:xfrm>
          <a:prstGeom prst="straightConnector1">
            <a:avLst/>
          </a:prstGeom>
          <a:noFill/>
          <a:ln cap="flat" cmpd="sng" w="19050">
            <a:solidFill>
              <a:srgbClr val="157E90"/>
            </a:solidFill>
            <a:prstDash val="solid"/>
            <a:round/>
            <a:headEnd len="sm" w="sm" type="none"/>
            <a:tailEnd len="sm" w="sm" type="none"/>
          </a:ln>
        </p:spPr>
      </p:cxnSp>
      <p:cxnSp>
        <p:nvCxnSpPr>
          <p:cNvPr id="40" name="Google Shape;40;p6"/>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solidFill>
          <a:schemeClr val="dk2"/>
        </a:solidFill>
      </p:bgPr>
    </p:bg>
    <p:spTree>
      <p:nvGrpSpPr>
        <p:cNvPr id="41" name="Shape 41"/>
        <p:cNvGrpSpPr/>
        <p:nvPr/>
      </p:nvGrpSpPr>
      <p:grpSpPr>
        <a:xfrm>
          <a:off x="0" y="0"/>
          <a:ext cx="0" cy="0"/>
          <a:chOff x="0" y="0"/>
          <a:chExt cx="0" cy="0"/>
        </a:xfrm>
      </p:grpSpPr>
      <p:sp>
        <p:nvSpPr>
          <p:cNvPr id="42" name="Google Shape;42;p7"/>
          <p:cNvSpPr txBox="1"/>
          <p:nvPr>
            <p:ph type="title"/>
          </p:nvPr>
        </p:nvSpPr>
        <p:spPr>
          <a:xfrm>
            <a:off x="1747375" y="1407375"/>
            <a:ext cx="15019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2885750" y="4826450"/>
            <a:ext cx="62556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
        <p:nvSpPr>
          <p:cNvPr id="44" name="Google Shape;44;p7"/>
          <p:cNvSpPr txBox="1"/>
          <p:nvPr>
            <p:ph idx="2" type="body"/>
          </p:nvPr>
        </p:nvSpPr>
        <p:spPr>
          <a:xfrm>
            <a:off x="9370200" y="4826450"/>
            <a:ext cx="62586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grpSp>
        <p:nvGrpSpPr>
          <p:cNvPr id="45" name="Google Shape;45;p7"/>
          <p:cNvGrpSpPr/>
          <p:nvPr/>
        </p:nvGrpSpPr>
        <p:grpSpPr>
          <a:xfrm>
            <a:off x="15941078" y="8876774"/>
            <a:ext cx="1475608" cy="763057"/>
            <a:chOff x="0" y="0"/>
            <a:chExt cx="1571802" cy="812800"/>
          </a:xfrm>
        </p:grpSpPr>
        <p:sp>
          <p:nvSpPr>
            <p:cNvPr id="46" name="Google Shape;46;p7"/>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FFFFFF"/>
            </a:solidFill>
            <a:ln>
              <a:noFill/>
            </a:ln>
          </p:spPr>
        </p:sp>
        <p:sp>
          <p:nvSpPr>
            <p:cNvPr id="47" name="Google Shape;47;p7"/>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8" name="Google Shape;48;p7"/>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1747375" y="1407375"/>
            <a:ext cx="15019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1" name="Google Shape;51;p8"/>
          <p:cNvGrpSpPr/>
          <p:nvPr/>
        </p:nvGrpSpPr>
        <p:grpSpPr>
          <a:xfrm>
            <a:off x="15941078" y="8876774"/>
            <a:ext cx="1475608" cy="763057"/>
            <a:chOff x="0" y="0"/>
            <a:chExt cx="1571802" cy="812800"/>
          </a:xfrm>
        </p:grpSpPr>
        <p:sp>
          <p:nvSpPr>
            <p:cNvPr id="52" name="Google Shape;52;p8"/>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53" name="Google Shape;53;p8"/>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4" name="Google Shape;54;p8"/>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2251050" y="2327375"/>
            <a:ext cx="13938300" cy="1161900"/>
          </a:xfrm>
          <a:prstGeom prst="rect">
            <a:avLst/>
          </a:prstGeom>
          <a:noFill/>
          <a:ln>
            <a:noFill/>
          </a:ln>
        </p:spPr>
        <p:txBody>
          <a:bodyPr anchorCtr="0" anchor="b" bIns="45700" lIns="91425" spcFirstLastPara="1" rIns="91425" wrap="square" tIns="45700">
            <a:normAutofit/>
          </a:bodyPr>
          <a:lstStyle>
            <a:lvl1pPr lvl="0">
              <a:spcBef>
                <a:spcPts val="0"/>
              </a:spcBef>
              <a:spcAft>
                <a:spcPts val="0"/>
              </a:spcAft>
              <a:buClr>
                <a:schemeClr val="dk1"/>
              </a:buClr>
              <a:buSzPts val="9000"/>
              <a:buNone/>
              <a:defRPr/>
            </a:lvl1pPr>
            <a:lvl2pPr lvl="1">
              <a:spcBef>
                <a:spcPts val="0"/>
              </a:spcBef>
              <a:spcAft>
                <a:spcPts val="0"/>
              </a:spcAft>
              <a:buSzPts val="9000"/>
              <a:buFont typeface="Playfair Display"/>
              <a:buNone/>
              <a:defRPr sz="9000">
                <a:latin typeface="Playfair Display"/>
                <a:ea typeface="Playfair Display"/>
                <a:cs typeface="Playfair Display"/>
                <a:sym typeface="Playfair Display"/>
              </a:defRPr>
            </a:lvl2pPr>
            <a:lvl3pPr lvl="2">
              <a:spcBef>
                <a:spcPts val="0"/>
              </a:spcBef>
              <a:spcAft>
                <a:spcPts val="0"/>
              </a:spcAft>
              <a:buSzPts val="9000"/>
              <a:buFont typeface="Playfair Display"/>
              <a:buNone/>
              <a:defRPr sz="9000">
                <a:latin typeface="Playfair Display"/>
                <a:ea typeface="Playfair Display"/>
                <a:cs typeface="Playfair Display"/>
                <a:sym typeface="Playfair Display"/>
              </a:defRPr>
            </a:lvl3pPr>
            <a:lvl4pPr lvl="3">
              <a:spcBef>
                <a:spcPts val="0"/>
              </a:spcBef>
              <a:spcAft>
                <a:spcPts val="0"/>
              </a:spcAft>
              <a:buSzPts val="9000"/>
              <a:buFont typeface="Playfair Display"/>
              <a:buNone/>
              <a:defRPr sz="9000">
                <a:latin typeface="Playfair Display"/>
                <a:ea typeface="Playfair Display"/>
                <a:cs typeface="Playfair Display"/>
                <a:sym typeface="Playfair Display"/>
              </a:defRPr>
            </a:lvl4pPr>
            <a:lvl5pPr lvl="4">
              <a:spcBef>
                <a:spcPts val="0"/>
              </a:spcBef>
              <a:spcAft>
                <a:spcPts val="0"/>
              </a:spcAft>
              <a:buSzPts val="9000"/>
              <a:buFont typeface="Playfair Display"/>
              <a:buNone/>
              <a:defRPr sz="9000">
                <a:latin typeface="Playfair Display"/>
                <a:ea typeface="Playfair Display"/>
                <a:cs typeface="Playfair Display"/>
                <a:sym typeface="Playfair Display"/>
              </a:defRPr>
            </a:lvl5pPr>
            <a:lvl6pPr lvl="5">
              <a:spcBef>
                <a:spcPts val="0"/>
              </a:spcBef>
              <a:spcAft>
                <a:spcPts val="0"/>
              </a:spcAft>
              <a:buSzPts val="9000"/>
              <a:buFont typeface="Playfair Display"/>
              <a:buNone/>
              <a:defRPr sz="9000">
                <a:latin typeface="Playfair Display"/>
                <a:ea typeface="Playfair Display"/>
                <a:cs typeface="Playfair Display"/>
                <a:sym typeface="Playfair Display"/>
              </a:defRPr>
            </a:lvl6pPr>
            <a:lvl7pPr lvl="6">
              <a:spcBef>
                <a:spcPts val="0"/>
              </a:spcBef>
              <a:spcAft>
                <a:spcPts val="0"/>
              </a:spcAft>
              <a:buSzPts val="9000"/>
              <a:buFont typeface="Playfair Display"/>
              <a:buNone/>
              <a:defRPr sz="9000">
                <a:latin typeface="Playfair Display"/>
                <a:ea typeface="Playfair Display"/>
                <a:cs typeface="Playfair Display"/>
                <a:sym typeface="Playfair Display"/>
              </a:defRPr>
            </a:lvl7pPr>
            <a:lvl8pPr lvl="7">
              <a:spcBef>
                <a:spcPts val="0"/>
              </a:spcBef>
              <a:spcAft>
                <a:spcPts val="0"/>
              </a:spcAft>
              <a:buSzPts val="9000"/>
              <a:buFont typeface="Playfair Display"/>
              <a:buNone/>
              <a:defRPr sz="9000">
                <a:latin typeface="Playfair Display"/>
                <a:ea typeface="Playfair Display"/>
                <a:cs typeface="Playfair Display"/>
                <a:sym typeface="Playfair Display"/>
              </a:defRPr>
            </a:lvl8pPr>
            <a:lvl9pPr lvl="8">
              <a:spcBef>
                <a:spcPts val="0"/>
              </a:spcBef>
              <a:spcAft>
                <a:spcPts val="0"/>
              </a:spcAft>
              <a:buSzPts val="9000"/>
              <a:buFont typeface="Playfair Display"/>
              <a:buNone/>
              <a:defRPr sz="9000">
                <a:latin typeface="Playfair Display"/>
                <a:ea typeface="Playfair Display"/>
                <a:cs typeface="Playfair Display"/>
                <a:sym typeface="Playfair Display"/>
              </a:defRPr>
            </a:lvl9pPr>
          </a:lstStyle>
          <a:p/>
        </p:txBody>
      </p:sp>
      <p:sp>
        <p:nvSpPr>
          <p:cNvPr id="57" name="Google Shape;57;p9"/>
          <p:cNvSpPr txBox="1"/>
          <p:nvPr>
            <p:ph idx="1" type="body"/>
          </p:nvPr>
        </p:nvSpPr>
        <p:spPr>
          <a:xfrm>
            <a:off x="8721125" y="4518600"/>
            <a:ext cx="6432900" cy="4691100"/>
          </a:xfrm>
          <a:prstGeom prst="rect">
            <a:avLst/>
          </a:prstGeom>
          <a:noFill/>
          <a:ln>
            <a:noFill/>
          </a:ln>
        </p:spPr>
        <p:txBody>
          <a:bodyPr anchorCtr="0" anchor="t" bIns="45700" lIns="91425" spcFirstLastPara="1" rIns="91425" wrap="square" tIns="45700">
            <a:normAutofit/>
          </a:bodyPr>
          <a:lstStyle>
            <a:lvl1pPr indent="-381000" lvl="0" marL="457200" algn="l">
              <a:spcBef>
                <a:spcPts val="640"/>
              </a:spcBef>
              <a:spcAft>
                <a:spcPts val="0"/>
              </a:spcAft>
              <a:buClr>
                <a:schemeClr val="dk1"/>
              </a:buClr>
              <a:buSzPts val="2400"/>
              <a:buChar char="•"/>
              <a:defRPr/>
            </a:lvl1pPr>
            <a:lvl2pPr indent="-381000" lvl="1" marL="914400" algn="l">
              <a:spcBef>
                <a:spcPts val="560"/>
              </a:spcBef>
              <a:spcAft>
                <a:spcPts val="0"/>
              </a:spcAft>
              <a:buClr>
                <a:schemeClr val="dk1"/>
              </a:buClr>
              <a:buSzPts val="2400"/>
              <a:buChar char="–"/>
              <a:defRPr/>
            </a:lvl2pPr>
            <a:lvl3pPr indent="-381000" lvl="2" marL="1371600" algn="l">
              <a:spcBef>
                <a:spcPts val="480"/>
              </a:spcBef>
              <a:spcAft>
                <a:spcPts val="0"/>
              </a:spcAft>
              <a:buClr>
                <a:schemeClr val="dk1"/>
              </a:buClr>
              <a:buSzPts val="2400"/>
              <a:buChar char="•"/>
              <a:defRPr/>
            </a:lvl3pPr>
            <a:lvl4pPr indent="-381000" lvl="3" marL="1828800" algn="l">
              <a:spcBef>
                <a:spcPts val="400"/>
              </a:spcBef>
              <a:spcAft>
                <a:spcPts val="0"/>
              </a:spcAft>
              <a:buClr>
                <a:schemeClr val="dk1"/>
              </a:buClr>
              <a:buSzPts val="2400"/>
              <a:buChar char="–"/>
              <a:defRPr/>
            </a:lvl4pPr>
            <a:lvl5pPr indent="-381000" lvl="4" marL="2286000" algn="l">
              <a:spcBef>
                <a:spcPts val="400"/>
              </a:spcBef>
              <a:spcAft>
                <a:spcPts val="0"/>
              </a:spcAft>
              <a:buClr>
                <a:schemeClr val="dk1"/>
              </a:buClr>
              <a:buSzPts val="2400"/>
              <a:buChar char="»"/>
              <a:defRPr/>
            </a:lvl5pPr>
            <a:lvl6pPr indent="-381000" lvl="5" marL="2743200" algn="l">
              <a:spcBef>
                <a:spcPts val="400"/>
              </a:spcBef>
              <a:spcAft>
                <a:spcPts val="0"/>
              </a:spcAft>
              <a:buClr>
                <a:schemeClr val="dk1"/>
              </a:buClr>
              <a:buSzPts val="2400"/>
              <a:buChar char="•"/>
              <a:defRPr/>
            </a:lvl6pPr>
            <a:lvl7pPr indent="-381000" lvl="6" marL="3200400" algn="l">
              <a:spcBef>
                <a:spcPts val="400"/>
              </a:spcBef>
              <a:spcAft>
                <a:spcPts val="0"/>
              </a:spcAft>
              <a:buClr>
                <a:schemeClr val="dk1"/>
              </a:buClr>
              <a:buSzPts val="2400"/>
              <a:buChar char="•"/>
              <a:defRPr/>
            </a:lvl7pPr>
            <a:lvl8pPr indent="-381000" lvl="7" marL="3657600" algn="l">
              <a:spcBef>
                <a:spcPts val="400"/>
              </a:spcBef>
              <a:spcAft>
                <a:spcPts val="0"/>
              </a:spcAft>
              <a:buClr>
                <a:schemeClr val="dk1"/>
              </a:buClr>
              <a:buSzPts val="2400"/>
              <a:buChar char="•"/>
              <a:defRPr/>
            </a:lvl8pPr>
            <a:lvl9pPr indent="-381000" lvl="8" marL="4114800" algn="l">
              <a:spcBef>
                <a:spcPts val="400"/>
              </a:spcBef>
              <a:spcAft>
                <a:spcPts val="0"/>
              </a:spcAft>
              <a:buClr>
                <a:schemeClr val="dk1"/>
              </a:buClr>
              <a:buSzPts val="2400"/>
              <a:buChar char="•"/>
              <a:defRPr/>
            </a:lvl9pPr>
          </a:lstStyle>
          <a:p/>
        </p:txBody>
      </p:sp>
      <p:sp>
        <p:nvSpPr>
          <p:cNvPr id="58" name="Google Shape;58;p9"/>
          <p:cNvSpPr txBox="1"/>
          <p:nvPr>
            <p:ph idx="2" type="body"/>
          </p:nvPr>
        </p:nvSpPr>
        <p:spPr>
          <a:xfrm>
            <a:off x="3286375" y="4728150"/>
            <a:ext cx="55419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grpSp>
        <p:nvGrpSpPr>
          <p:cNvPr id="59" name="Google Shape;59;p9"/>
          <p:cNvGrpSpPr/>
          <p:nvPr/>
        </p:nvGrpSpPr>
        <p:grpSpPr>
          <a:xfrm>
            <a:off x="15941078" y="8876774"/>
            <a:ext cx="1475608" cy="763057"/>
            <a:chOff x="0" y="0"/>
            <a:chExt cx="1571802" cy="812800"/>
          </a:xfrm>
        </p:grpSpPr>
        <p:sp>
          <p:nvSpPr>
            <p:cNvPr id="60" name="Google Shape;60;p9"/>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61" name="Google Shape;61;p9"/>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2" name="Google Shape;62;p9"/>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1451250" y="2889425"/>
            <a:ext cx="15537900" cy="566700"/>
          </a:xfrm>
          <a:prstGeom prst="rect">
            <a:avLst/>
          </a:prstGeom>
          <a:noFill/>
          <a:ln>
            <a:noFill/>
          </a:ln>
        </p:spPr>
        <p:txBody>
          <a:bodyPr anchorCtr="0" anchor="b" bIns="45700" lIns="91425" spcFirstLastPara="1" rIns="91425" wrap="square" tIns="45700">
            <a:normAutofit/>
          </a:bodyPr>
          <a:lstStyle>
            <a:lvl1pPr lvl="0">
              <a:spcBef>
                <a:spcPts val="0"/>
              </a:spcBef>
              <a:spcAft>
                <a:spcPts val="0"/>
              </a:spcAft>
              <a:buClr>
                <a:schemeClr val="dk1"/>
              </a:buClr>
              <a:buSzPts val="9000"/>
              <a:buNone/>
              <a:defRPr/>
            </a:lvl1pPr>
            <a:lvl2pPr lvl="1">
              <a:spcBef>
                <a:spcPts val="0"/>
              </a:spcBef>
              <a:spcAft>
                <a:spcPts val="0"/>
              </a:spcAft>
              <a:buSzPts val="9000"/>
              <a:buFont typeface="Playfair Display"/>
              <a:buNone/>
              <a:defRPr sz="9000">
                <a:latin typeface="Playfair Display"/>
                <a:ea typeface="Playfair Display"/>
                <a:cs typeface="Playfair Display"/>
                <a:sym typeface="Playfair Display"/>
              </a:defRPr>
            </a:lvl2pPr>
            <a:lvl3pPr lvl="2">
              <a:spcBef>
                <a:spcPts val="0"/>
              </a:spcBef>
              <a:spcAft>
                <a:spcPts val="0"/>
              </a:spcAft>
              <a:buSzPts val="9000"/>
              <a:buFont typeface="Playfair Display"/>
              <a:buNone/>
              <a:defRPr sz="9000">
                <a:latin typeface="Playfair Display"/>
                <a:ea typeface="Playfair Display"/>
                <a:cs typeface="Playfair Display"/>
                <a:sym typeface="Playfair Display"/>
              </a:defRPr>
            </a:lvl3pPr>
            <a:lvl4pPr lvl="3">
              <a:spcBef>
                <a:spcPts val="0"/>
              </a:spcBef>
              <a:spcAft>
                <a:spcPts val="0"/>
              </a:spcAft>
              <a:buSzPts val="9000"/>
              <a:buFont typeface="Playfair Display"/>
              <a:buNone/>
              <a:defRPr sz="9000">
                <a:latin typeface="Playfair Display"/>
                <a:ea typeface="Playfair Display"/>
                <a:cs typeface="Playfair Display"/>
                <a:sym typeface="Playfair Display"/>
              </a:defRPr>
            </a:lvl4pPr>
            <a:lvl5pPr lvl="4">
              <a:spcBef>
                <a:spcPts val="0"/>
              </a:spcBef>
              <a:spcAft>
                <a:spcPts val="0"/>
              </a:spcAft>
              <a:buSzPts val="9000"/>
              <a:buFont typeface="Playfair Display"/>
              <a:buNone/>
              <a:defRPr sz="9000">
                <a:latin typeface="Playfair Display"/>
                <a:ea typeface="Playfair Display"/>
                <a:cs typeface="Playfair Display"/>
                <a:sym typeface="Playfair Display"/>
              </a:defRPr>
            </a:lvl5pPr>
            <a:lvl6pPr lvl="5">
              <a:spcBef>
                <a:spcPts val="0"/>
              </a:spcBef>
              <a:spcAft>
                <a:spcPts val="0"/>
              </a:spcAft>
              <a:buSzPts val="9000"/>
              <a:buFont typeface="Playfair Display"/>
              <a:buNone/>
              <a:defRPr sz="9000">
                <a:latin typeface="Playfair Display"/>
                <a:ea typeface="Playfair Display"/>
                <a:cs typeface="Playfair Display"/>
                <a:sym typeface="Playfair Display"/>
              </a:defRPr>
            </a:lvl6pPr>
            <a:lvl7pPr lvl="6">
              <a:spcBef>
                <a:spcPts val="0"/>
              </a:spcBef>
              <a:spcAft>
                <a:spcPts val="0"/>
              </a:spcAft>
              <a:buSzPts val="9000"/>
              <a:buFont typeface="Playfair Display"/>
              <a:buNone/>
              <a:defRPr sz="9000">
                <a:latin typeface="Playfair Display"/>
                <a:ea typeface="Playfair Display"/>
                <a:cs typeface="Playfair Display"/>
                <a:sym typeface="Playfair Display"/>
              </a:defRPr>
            </a:lvl7pPr>
            <a:lvl8pPr lvl="7">
              <a:spcBef>
                <a:spcPts val="0"/>
              </a:spcBef>
              <a:spcAft>
                <a:spcPts val="0"/>
              </a:spcAft>
              <a:buSzPts val="9000"/>
              <a:buFont typeface="Playfair Display"/>
              <a:buNone/>
              <a:defRPr sz="9000">
                <a:latin typeface="Playfair Display"/>
                <a:ea typeface="Playfair Display"/>
                <a:cs typeface="Playfair Display"/>
                <a:sym typeface="Playfair Display"/>
              </a:defRPr>
            </a:lvl8pPr>
            <a:lvl9pPr lvl="8">
              <a:spcBef>
                <a:spcPts val="0"/>
              </a:spcBef>
              <a:spcAft>
                <a:spcPts val="0"/>
              </a:spcAft>
              <a:buSzPts val="9000"/>
              <a:buFont typeface="Playfair Display"/>
              <a:buNone/>
              <a:defRPr sz="9000">
                <a:latin typeface="Playfair Display"/>
                <a:ea typeface="Playfair Display"/>
                <a:cs typeface="Playfair Display"/>
                <a:sym typeface="Playfair Display"/>
              </a:defRPr>
            </a:lvl9pPr>
          </a:lstStyle>
          <a:p/>
        </p:txBody>
      </p:sp>
      <p:sp>
        <p:nvSpPr>
          <p:cNvPr id="65" name="Google Shape;65;p10"/>
          <p:cNvSpPr/>
          <p:nvPr>
            <p:ph idx="2" type="pic"/>
          </p:nvPr>
        </p:nvSpPr>
        <p:spPr>
          <a:xfrm>
            <a:off x="11258949" y="4490925"/>
            <a:ext cx="4975200" cy="3731400"/>
          </a:xfrm>
          <a:prstGeom prst="rect">
            <a:avLst/>
          </a:prstGeom>
          <a:noFill/>
          <a:ln>
            <a:noFill/>
          </a:ln>
        </p:spPr>
      </p:sp>
      <p:sp>
        <p:nvSpPr>
          <p:cNvPr id="66" name="Google Shape;66;p10"/>
          <p:cNvSpPr txBox="1"/>
          <p:nvPr>
            <p:ph idx="1" type="body"/>
          </p:nvPr>
        </p:nvSpPr>
        <p:spPr>
          <a:xfrm>
            <a:off x="2513088" y="43376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grpSp>
        <p:nvGrpSpPr>
          <p:cNvPr id="67" name="Google Shape;67;p10"/>
          <p:cNvGrpSpPr/>
          <p:nvPr/>
        </p:nvGrpSpPr>
        <p:grpSpPr>
          <a:xfrm>
            <a:off x="1241537" y="8886299"/>
            <a:ext cx="1475608" cy="763057"/>
            <a:chOff x="0" y="0"/>
            <a:chExt cx="1571802" cy="812800"/>
          </a:xfrm>
        </p:grpSpPr>
        <p:sp>
          <p:nvSpPr>
            <p:cNvPr id="68" name="Google Shape;68;p10"/>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69" name="Google Shape;69;p10"/>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0" name="Google Shape;70;p10"/>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47375" y="1407375"/>
            <a:ext cx="15019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accent1"/>
              </a:buClr>
              <a:buSzPts val="9000"/>
              <a:buFont typeface="Playfair Display"/>
              <a:buNone/>
              <a:defRPr i="0" sz="9000" u="none" cap="none" strike="noStrike">
                <a:solidFill>
                  <a:schemeClr val="accent1"/>
                </a:solidFill>
                <a:latin typeface="Playfair Display"/>
                <a:ea typeface="Playfair Display"/>
                <a:cs typeface="Playfair Display"/>
                <a:sym typeface="Playfair Display"/>
              </a:defRPr>
            </a:lvl1pPr>
            <a:lvl2pPr lvl="1" algn="ctr">
              <a:spcBef>
                <a:spcPts val="0"/>
              </a:spcBef>
              <a:spcAft>
                <a:spcPts val="0"/>
              </a:spcAft>
              <a:buSzPts val="1400"/>
              <a:buNone/>
              <a:defRPr sz="1800"/>
            </a:lvl2pPr>
            <a:lvl3pPr lvl="2" algn="ctr">
              <a:spcBef>
                <a:spcPts val="0"/>
              </a:spcBef>
              <a:spcAft>
                <a:spcPts val="0"/>
              </a:spcAft>
              <a:buSzPts val="1400"/>
              <a:buNone/>
              <a:defRPr sz="1800"/>
            </a:lvl3pPr>
            <a:lvl4pPr lvl="3" algn="ctr">
              <a:spcBef>
                <a:spcPts val="0"/>
              </a:spcBef>
              <a:spcAft>
                <a:spcPts val="0"/>
              </a:spcAft>
              <a:buSzPts val="1400"/>
              <a:buNone/>
              <a:defRPr sz="1800"/>
            </a:lvl4pPr>
            <a:lvl5pPr lvl="4" algn="ctr">
              <a:spcBef>
                <a:spcPts val="0"/>
              </a:spcBef>
              <a:spcAft>
                <a:spcPts val="0"/>
              </a:spcAft>
              <a:buSzPts val="1400"/>
              <a:buNone/>
              <a:defRPr sz="1800"/>
            </a:lvl5pPr>
            <a:lvl6pPr lvl="5" algn="ctr">
              <a:spcBef>
                <a:spcPts val="0"/>
              </a:spcBef>
              <a:spcAft>
                <a:spcPts val="0"/>
              </a:spcAft>
              <a:buSzPts val="1400"/>
              <a:buNone/>
              <a:defRPr sz="1800"/>
            </a:lvl6pPr>
            <a:lvl7pPr lvl="6" algn="ctr">
              <a:spcBef>
                <a:spcPts val="0"/>
              </a:spcBef>
              <a:spcAft>
                <a:spcPts val="0"/>
              </a:spcAft>
              <a:buSzPts val="1400"/>
              <a:buNone/>
              <a:defRPr sz="1800"/>
            </a:lvl7pPr>
            <a:lvl8pPr lvl="7" algn="ctr">
              <a:spcBef>
                <a:spcPts val="0"/>
              </a:spcBef>
              <a:spcAft>
                <a:spcPts val="0"/>
              </a:spcAft>
              <a:buSzPts val="1400"/>
              <a:buNone/>
              <a:defRPr sz="1800"/>
            </a:lvl8pPr>
            <a:lvl9pPr lvl="8" algn="ctr">
              <a:spcBef>
                <a:spcPts val="0"/>
              </a:spcBef>
              <a:spcAft>
                <a:spcPts val="0"/>
              </a:spcAft>
              <a:buSzPts val="1400"/>
              <a:buNone/>
              <a:defRPr sz="1800"/>
            </a:lvl9pPr>
          </a:lstStyle>
          <a:p/>
        </p:txBody>
      </p:sp>
      <p:sp>
        <p:nvSpPr>
          <p:cNvPr id="7" name="Google Shape;7;p1"/>
          <p:cNvSpPr txBox="1"/>
          <p:nvPr>
            <p:ph idx="1" type="body"/>
          </p:nvPr>
        </p:nvSpPr>
        <p:spPr>
          <a:xfrm>
            <a:off x="5142475" y="4187650"/>
            <a:ext cx="8229600" cy="4526100"/>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64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1pPr>
            <a:lvl2pPr indent="-381000" lvl="1" marL="914400" marR="0" rtl="0" algn="l">
              <a:spcBef>
                <a:spcPts val="56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2pPr>
            <a:lvl3pPr indent="-381000" lvl="2" marL="1371600" marR="0" rtl="0" algn="l">
              <a:spcBef>
                <a:spcPts val="48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3pPr>
            <a:lvl4pPr indent="-381000" lvl="3" marL="18288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4pPr>
            <a:lvl5pPr indent="-381000" lvl="4" marL="22860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5pPr>
            <a:lvl6pPr indent="-381000" lvl="5" marL="27432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6pPr>
            <a:lvl7pPr indent="-381000" lvl="6" marL="32004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7pPr>
            <a:lvl8pPr indent="-381000" lvl="7" marL="36576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8pPr>
            <a:lvl9pPr indent="-381000" lvl="8" marL="41148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4" name="Shape 74"/>
        <p:cNvGrpSpPr/>
        <p:nvPr/>
      </p:nvGrpSpPr>
      <p:grpSpPr>
        <a:xfrm>
          <a:off x="0" y="0"/>
          <a:ext cx="0" cy="0"/>
          <a:chOff x="0" y="0"/>
          <a:chExt cx="0" cy="0"/>
        </a:xfrm>
      </p:grpSpPr>
      <p:grpSp>
        <p:nvGrpSpPr>
          <p:cNvPr id="75" name="Google Shape;75;p11"/>
          <p:cNvGrpSpPr/>
          <p:nvPr/>
        </p:nvGrpSpPr>
        <p:grpSpPr>
          <a:xfrm>
            <a:off x="10116925" y="3722222"/>
            <a:ext cx="8171075" cy="6564778"/>
            <a:chOff x="0" y="-57150"/>
            <a:chExt cx="2738364" cy="2200047"/>
          </a:xfrm>
        </p:grpSpPr>
        <p:sp>
          <p:nvSpPr>
            <p:cNvPr id="76" name="Google Shape;76;p11"/>
            <p:cNvSpPr/>
            <p:nvPr/>
          </p:nvSpPr>
          <p:spPr>
            <a:xfrm>
              <a:off x="0" y="0"/>
              <a:ext cx="2738364" cy="2142897"/>
            </a:xfrm>
            <a:custGeom>
              <a:rect b="b" l="l" r="r" t="t"/>
              <a:pathLst>
                <a:path extrusionOk="0" h="2142897" w="2738364">
                  <a:moveTo>
                    <a:pt x="0" y="0"/>
                  </a:moveTo>
                  <a:lnTo>
                    <a:pt x="2738364" y="0"/>
                  </a:lnTo>
                  <a:lnTo>
                    <a:pt x="2738364" y="2142897"/>
                  </a:lnTo>
                  <a:lnTo>
                    <a:pt x="0" y="2142897"/>
                  </a:lnTo>
                  <a:close/>
                </a:path>
              </a:pathLst>
            </a:custGeom>
            <a:solidFill>
              <a:srgbClr val="BBDAE0"/>
            </a:solidFill>
            <a:ln>
              <a:noFill/>
            </a:ln>
          </p:spPr>
        </p:sp>
        <p:sp>
          <p:nvSpPr>
            <p:cNvPr id="77" name="Google Shape;77;p11"/>
            <p:cNvSpPr txBox="1"/>
            <p:nvPr/>
          </p:nvSpPr>
          <p:spPr>
            <a:xfrm>
              <a:off x="0" y="-57150"/>
              <a:ext cx="2738364" cy="2200047"/>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78" name="Google Shape;78;p11"/>
          <p:cNvPicPr preferRelativeResize="0"/>
          <p:nvPr/>
        </p:nvPicPr>
        <p:blipFill>
          <a:blip r:embed="rId3">
            <a:alphaModFix/>
          </a:blip>
          <a:stretch>
            <a:fillRect/>
          </a:stretch>
        </p:blipFill>
        <p:spPr>
          <a:xfrm>
            <a:off x="10116927" y="3892751"/>
            <a:ext cx="10333275" cy="10382385"/>
          </a:xfrm>
          <a:prstGeom prst="rect">
            <a:avLst/>
          </a:prstGeom>
          <a:noFill/>
          <a:ln>
            <a:noFill/>
          </a:ln>
        </p:spPr>
      </p:pic>
      <p:cxnSp>
        <p:nvCxnSpPr>
          <p:cNvPr id="79" name="Google Shape;79;p11"/>
          <p:cNvCxnSpPr/>
          <p:nvPr/>
        </p:nvCxnSpPr>
        <p:spPr>
          <a:xfrm>
            <a:off x="1028700" y="1019175"/>
            <a:ext cx="10543724" cy="0"/>
          </a:xfrm>
          <a:prstGeom prst="straightConnector1">
            <a:avLst/>
          </a:prstGeom>
          <a:noFill/>
          <a:ln cap="flat" cmpd="sng" w="19050">
            <a:solidFill>
              <a:srgbClr val="157E90"/>
            </a:solidFill>
            <a:prstDash val="solid"/>
            <a:round/>
            <a:headEnd len="sm" w="sm" type="none"/>
            <a:tailEnd len="sm" w="sm" type="none"/>
          </a:ln>
        </p:spPr>
      </p:cxnSp>
      <p:cxnSp>
        <p:nvCxnSpPr>
          <p:cNvPr id="80" name="Google Shape;80;p11"/>
          <p:cNvCxnSpPr/>
          <p:nvPr/>
        </p:nvCxnSpPr>
        <p:spPr>
          <a:xfrm>
            <a:off x="1028700" y="9267825"/>
            <a:ext cx="10543724" cy="0"/>
          </a:xfrm>
          <a:prstGeom prst="straightConnector1">
            <a:avLst/>
          </a:prstGeom>
          <a:noFill/>
          <a:ln cap="flat" cmpd="sng" w="19050">
            <a:solidFill>
              <a:srgbClr val="157E90"/>
            </a:solidFill>
            <a:prstDash val="solid"/>
            <a:round/>
            <a:headEnd len="sm" w="sm" type="none"/>
            <a:tailEnd len="sm" w="sm" type="none"/>
          </a:ln>
        </p:spPr>
      </p:cxnSp>
      <p:sp>
        <p:nvSpPr>
          <p:cNvPr id="81" name="Google Shape;81;p11"/>
          <p:cNvSpPr txBox="1"/>
          <p:nvPr/>
        </p:nvSpPr>
        <p:spPr>
          <a:xfrm>
            <a:off x="1028700" y="1544688"/>
            <a:ext cx="9847500" cy="3540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1499">
                <a:solidFill>
                  <a:srgbClr val="3A3E39"/>
                </a:solidFill>
                <a:latin typeface="Playfair Display"/>
                <a:ea typeface="Playfair Display"/>
                <a:cs typeface="Playfair Display"/>
                <a:sym typeface="Playfair Display"/>
              </a:rPr>
              <a:t>Fraudulent</a:t>
            </a:r>
            <a:r>
              <a:rPr lang="en-US" sz="11499">
                <a:solidFill>
                  <a:srgbClr val="3A3E39"/>
                </a:solidFill>
                <a:latin typeface="Playfair Display"/>
                <a:ea typeface="Playfair Display"/>
                <a:cs typeface="Playfair Display"/>
                <a:sym typeface="Playfair Display"/>
              </a:rPr>
              <a:t> Job Listings</a:t>
            </a:r>
            <a:endParaRPr>
              <a:latin typeface="Playfair Display"/>
              <a:ea typeface="Playfair Display"/>
              <a:cs typeface="Playfair Display"/>
              <a:sym typeface="Playfair Display"/>
            </a:endParaRPr>
          </a:p>
        </p:txBody>
      </p:sp>
      <p:sp>
        <p:nvSpPr>
          <p:cNvPr id="82" name="Google Shape;82;p11"/>
          <p:cNvSpPr txBox="1"/>
          <p:nvPr/>
        </p:nvSpPr>
        <p:spPr>
          <a:xfrm>
            <a:off x="1028715" y="5084700"/>
            <a:ext cx="9088200" cy="5847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US" sz="3799">
                <a:solidFill>
                  <a:srgbClr val="3A3E39"/>
                </a:solidFill>
                <a:latin typeface="Playfair Display"/>
                <a:ea typeface="Playfair Display"/>
                <a:cs typeface="Playfair Display"/>
                <a:sym typeface="Playfair Display"/>
              </a:rPr>
              <a:t>Building a predictive model </a:t>
            </a:r>
            <a:endParaRPr>
              <a:latin typeface="Playfair Display"/>
              <a:ea typeface="Playfair Display"/>
              <a:cs typeface="Playfair Display"/>
              <a:sym typeface="Playfair Display"/>
            </a:endParaRPr>
          </a:p>
        </p:txBody>
      </p:sp>
      <p:sp>
        <p:nvSpPr>
          <p:cNvPr id="83" name="Google Shape;83;p11"/>
          <p:cNvSpPr txBox="1"/>
          <p:nvPr/>
        </p:nvSpPr>
        <p:spPr>
          <a:xfrm>
            <a:off x="1028695" y="7863825"/>
            <a:ext cx="4508100" cy="14040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US" sz="2400">
                <a:solidFill>
                  <a:srgbClr val="3A3E39"/>
                </a:solidFill>
                <a:latin typeface="Playfair Display"/>
                <a:ea typeface="Playfair Display"/>
                <a:cs typeface="Playfair Display"/>
                <a:sym typeface="Playfair Display"/>
              </a:rPr>
              <a:t>Reid Dial</a:t>
            </a:r>
            <a:endParaRPr sz="2400">
              <a:solidFill>
                <a:srgbClr val="3A3E39"/>
              </a:solidFill>
              <a:latin typeface="Playfair Display"/>
              <a:ea typeface="Playfair Display"/>
              <a:cs typeface="Playfair Display"/>
              <a:sym typeface="Playfair Display"/>
            </a:endParaRPr>
          </a:p>
          <a:p>
            <a:pPr indent="0" lvl="0" marL="0" marR="0" rtl="0" algn="l">
              <a:lnSpc>
                <a:spcPct val="140010"/>
              </a:lnSpc>
              <a:spcBef>
                <a:spcPts val="0"/>
              </a:spcBef>
              <a:spcAft>
                <a:spcPts val="0"/>
              </a:spcAft>
              <a:buNone/>
            </a:pPr>
            <a:r>
              <a:rPr lang="en-US" sz="2400">
                <a:solidFill>
                  <a:srgbClr val="3A3E39"/>
                </a:solidFill>
                <a:latin typeface="Playfair Display"/>
                <a:ea typeface="Playfair Display"/>
                <a:cs typeface="Playfair Display"/>
                <a:sym typeface="Playfair Display"/>
              </a:rPr>
              <a:t>Jose Colchado</a:t>
            </a:r>
            <a:endParaRPr sz="2400">
              <a:solidFill>
                <a:srgbClr val="3A3E39"/>
              </a:solidFill>
              <a:latin typeface="Playfair Display"/>
              <a:ea typeface="Playfair Display"/>
              <a:cs typeface="Playfair Display"/>
              <a:sym typeface="Playfair Display"/>
            </a:endParaRPr>
          </a:p>
          <a:p>
            <a:pPr indent="0" lvl="0" marL="0" marR="0" rtl="0" algn="l">
              <a:lnSpc>
                <a:spcPct val="140010"/>
              </a:lnSpc>
              <a:spcBef>
                <a:spcPts val="0"/>
              </a:spcBef>
              <a:spcAft>
                <a:spcPts val="0"/>
              </a:spcAft>
              <a:buNone/>
            </a:pPr>
            <a:r>
              <a:rPr lang="en-US" sz="2400">
                <a:solidFill>
                  <a:srgbClr val="3A3E39"/>
                </a:solidFill>
                <a:latin typeface="Playfair Display"/>
                <a:ea typeface="Playfair Display"/>
                <a:cs typeface="Playfair Display"/>
                <a:sym typeface="Playfair Display"/>
              </a:rPr>
              <a:t>Milo Dufresne-MacDonald</a:t>
            </a:r>
            <a:endParaRPr sz="2400">
              <a:solidFill>
                <a:srgbClr val="3A3E39"/>
              </a:solidFill>
              <a:latin typeface="Playfair Display"/>
              <a:ea typeface="Playfair Display"/>
              <a:cs typeface="Playfair Display"/>
              <a:sym typeface="Playfair Display"/>
            </a:endParaRPr>
          </a:p>
        </p:txBody>
      </p:sp>
      <p:pic>
        <p:nvPicPr>
          <p:cNvPr id="84" name="Google Shape;84;p11"/>
          <p:cNvPicPr preferRelativeResize="0"/>
          <p:nvPr/>
        </p:nvPicPr>
        <p:blipFill>
          <a:blip r:embed="rId4">
            <a:alphaModFix/>
          </a:blip>
          <a:stretch>
            <a:fillRect/>
          </a:stretch>
        </p:blipFill>
        <p:spPr>
          <a:xfrm>
            <a:off x="11017761" y="0"/>
            <a:ext cx="9088200" cy="47704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nvSpPr>
        <p:spPr>
          <a:xfrm>
            <a:off x="3989838" y="450225"/>
            <a:ext cx="103083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Top Departments</a:t>
            </a:r>
            <a:endParaRPr>
              <a:latin typeface="Playfair Display"/>
              <a:ea typeface="Playfair Display"/>
              <a:cs typeface="Playfair Display"/>
              <a:sym typeface="Playfair Display"/>
            </a:endParaRPr>
          </a:p>
        </p:txBody>
      </p:sp>
      <p:sp>
        <p:nvSpPr>
          <p:cNvPr id="247" name="Google Shape;247;p20"/>
          <p:cNvSpPr txBox="1"/>
          <p:nvPr/>
        </p:nvSpPr>
        <p:spPr>
          <a:xfrm>
            <a:off x="2960975" y="2934525"/>
            <a:ext cx="5826300" cy="3648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- 79%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Sales - 3%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Engineering - 3%</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Marketing - 2.5%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IT - 2%</a:t>
            </a:r>
            <a:endParaRPr b="1" sz="3000">
              <a:solidFill>
                <a:srgbClr val="157E90"/>
              </a:solidFill>
              <a:latin typeface="Proxima Nova"/>
              <a:ea typeface="Proxima Nova"/>
              <a:cs typeface="Proxima Nova"/>
              <a:sym typeface="Proxima Nova"/>
            </a:endParaRPr>
          </a:p>
        </p:txBody>
      </p:sp>
      <p:sp>
        <p:nvSpPr>
          <p:cNvPr id="248" name="Google Shape;248;p20"/>
          <p:cNvSpPr txBox="1"/>
          <p:nvPr/>
        </p:nvSpPr>
        <p:spPr>
          <a:xfrm>
            <a:off x="9024450" y="2934525"/>
            <a:ext cx="6303300" cy="3648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- 83.5%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Engineering- 6.5%</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IT - 2%</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Customer Service- 2%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Administrative - 2%</a:t>
            </a:r>
            <a:endParaRPr sz="3000">
              <a:solidFill>
                <a:schemeClr val="dk1"/>
              </a:solidFill>
              <a:latin typeface="Proxima Nova"/>
              <a:ea typeface="Proxima Nova"/>
              <a:cs typeface="Proxima Nova"/>
              <a:sym typeface="Proxima Nova"/>
            </a:endParaRPr>
          </a:p>
        </p:txBody>
      </p:sp>
      <p:grpSp>
        <p:nvGrpSpPr>
          <p:cNvPr id="249" name="Google Shape;249;p20"/>
          <p:cNvGrpSpPr/>
          <p:nvPr/>
        </p:nvGrpSpPr>
        <p:grpSpPr>
          <a:xfrm>
            <a:off x="2960975" y="7681425"/>
            <a:ext cx="12366774" cy="1436122"/>
            <a:chOff x="4572000" y="8186475"/>
            <a:chExt cx="12366774" cy="1436122"/>
          </a:xfrm>
        </p:grpSpPr>
        <p:sp>
          <p:nvSpPr>
            <p:cNvPr id="250" name="Google Shape;250;p20"/>
            <p:cNvSpPr/>
            <p:nvPr/>
          </p:nvSpPr>
          <p:spPr>
            <a:xfrm>
              <a:off x="4572000" y="8186475"/>
              <a:ext cx="12366774"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251" name="Google Shape;251;p20"/>
            <p:cNvSpPr txBox="1"/>
            <p:nvPr/>
          </p:nvSpPr>
          <p:spPr>
            <a:xfrm>
              <a:off x="5385600" y="8581288"/>
              <a:ext cx="10738800" cy="646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Engineering and IT </a:t>
              </a:r>
              <a:r>
                <a:rPr lang="en-US" sz="3000">
                  <a:solidFill>
                    <a:schemeClr val="dk1"/>
                  </a:solidFill>
                  <a:latin typeface="Playfair Display"/>
                  <a:ea typeface="Playfair Display"/>
                  <a:cs typeface="Playfair Display"/>
                  <a:sym typeface="Playfair Display"/>
                </a:rPr>
                <a:t>Industries make up 5% of dataset</a:t>
              </a:r>
              <a:endParaRPr>
                <a:latin typeface="Playfair Display"/>
                <a:ea typeface="Playfair Display"/>
                <a:cs typeface="Playfair Display"/>
                <a:sym typeface="Playfair Displ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nvSpPr>
        <p:spPr>
          <a:xfrm>
            <a:off x="3381601" y="618150"/>
            <a:ext cx="115248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Required Education</a:t>
            </a:r>
            <a:endParaRPr>
              <a:latin typeface="Playfair Display"/>
              <a:ea typeface="Playfair Display"/>
              <a:cs typeface="Playfair Display"/>
              <a:sym typeface="Playfair Display"/>
            </a:endParaRPr>
          </a:p>
        </p:txBody>
      </p:sp>
      <p:sp>
        <p:nvSpPr>
          <p:cNvPr id="257" name="Google Shape;257;p21"/>
          <p:cNvSpPr txBox="1"/>
          <p:nvPr/>
        </p:nvSpPr>
        <p:spPr>
          <a:xfrm>
            <a:off x="2900900" y="2848600"/>
            <a:ext cx="5826300" cy="6049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- 45%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Bachelor’s Degree - 30% </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High School or Equivalent - 11%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Unspecified - 8%</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Master’s Degree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Associate Degree - 1.5%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Certification - 0.89%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All over </a:t>
            </a:r>
            <a:r>
              <a:rPr lang="en-US" sz="3000">
                <a:solidFill>
                  <a:schemeClr val="dk1"/>
                </a:solidFill>
                <a:latin typeface="Proxima Nova"/>
                <a:ea typeface="Proxima Nova"/>
                <a:cs typeface="Proxima Nova"/>
                <a:sym typeface="Proxima Nova"/>
              </a:rPr>
              <a:t>required</a:t>
            </a:r>
            <a:r>
              <a:rPr lang="en-US" sz="3000">
                <a:solidFill>
                  <a:schemeClr val="dk1"/>
                </a:solidFill>
                <a:latin typeface="Proxima Nova"/>
                <a:ea typeface="Proxima Nova"/>
                <a:cs typeface="Proxima Nova"/>
                <a:sym typeface="Proxima Nova"/>
              </a:rPr>
              <a:t> education &lt; 1%</a:t>
            </a:r>
            <a:endParaRPr sz="3000">
              <a:solidFill>
                <a:schemeClr val="dk1"/>
              </a:solidFill>
              <a:latin typeface="Proxima Nova"/>
              <a:ea typeface="Proxima Nova"/>
              <a:cs typeface="Proxima Nova"/>
              <a:sym typeface="Proxima Nova"/>
            </a:endParaRPr>
          </a:p>
        </p:txBody>
      </p:sp>
      <p:sp>
        <p:nvSpPr>
          <p:cNvPr id="258" name="Google Shape;258;p21"/>
          <p:cNvSpPr txBox="1"/>
          <p:nvPr/>
        </p:nvSpPr>
        <p:spPr>
          <a:xfrm>
            <a:off x="9901850" y="2848600"/>
            <a:ext cx="6303300" cy="6049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- 68%</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High School or Equivalent - 20%</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Bachelor’s Degree - 11.5%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Unspecified - 7%</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Master’s Degree - 3.5%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High School Coursework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Certification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All other required education &lt; 1%</a:t>
            </a:r>
            <a:endParaRPr sz="3000">
              <a:solidFill>
                <a:schemeClr val="dk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nvSpPr>
        <p:spPr>
          <a:xfrm>
            <a:off x="3918050" y="328075"/>
            <a:ext cx="12793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Required Experience</a:t>
            </a:r>
            <a:endParaRPr>
              <a:latin typeface="Playfair Display"/>
              <a:ea typeface="Playfair Display"/>
              <a:cs typeface="Playfair Display"/>
              <a:sym typeface="Playfair Display"/>
            </a:endParaRPr>
          </a:p>
        </p:txBody>
      </p:sp>
      <p:sp>
        <p:nvSpPr>
          <p:cNvPr id="264" name="Google Shape;264;p22"/>
          <p:cNvSpPr txBox="1"/>
          <p:nvPr/>
        </p:nvSpPr>
        <p:spPr>
          <a:xfrm>
            <a:off x="2029125" y="2934525"/>
            <a:ext cx="5826300" cy="5448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- 39%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Mid-Senior Level - 22%</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Entry Level - 15%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Associate - 13%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Applicable - 6%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Director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Internship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Executive - 0.77%</a:t>
            </a:r>
            <a:endParaRPr sz="3000">
              <a:solidFill>
                <a:schemeClr val="dk1"/>
              </a:solidFill>
              <a:latin typeface="Proxima Nova"/>
              <a:ea typeface="Proxima Nova"/>
              <a:cs typeface="Proxima Nova"/>
              <a:sym typeface="Proxima Nova"/>
            </a:endParaRPr>
          </a:p>
        </p:txBody>
      </p:sp>
      <p:sp>
        <p:nvSpPr>
          <p:cNvPr id="265" name="Google Shape;265;p22"/>
          <p:cNvSpPr txBox="1"/>
          <p:nvPr/>
        </p:nvSpPr>
        <p:spPr>
          <a:xfrm>
            <a:off x="8982750" y="2934525"/>
            <a:ext cx="6303300" cy="5448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 </a:t>
            </a:r>
            <a:r>
              <a:rPr b="1" lang="en-US" sz="3000">
                <a:solidFill>
                  <a:schemeClr val="dk1"/>
                </a:solidFill>
                <a:latin typeface="Playfair Display"/>
                <a:ea typeface="Playfair Display"/>
                <a:cs typeface="Playfair Display"/>
                <a:sym typeface="Playfair Display"/>
              </a:rPr>
              <a:t>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a:t>
            </a:r>
            <a:r>
              <a:rPr lang="en-US" sz="3000">
                <a:solidFill>
                  <a:schemeClr val="dk1"/>
                </a:solidFill>
                <a:latin typeface="Proxima Nova"/>
                <a:ea typeface="Proxima Nova"/>
                <a:cs typeface="Proxima Nova"/>
                <a:sym typeface="Proxima Nova"/>
              </a:rPr>
              <a:t> - 50%</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Entry Level - 21%</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Mid-Senior Level - 13%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Applicable - 7%</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Associate - 5%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Director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Executive- 1%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Internship- 1%</a:t>
            </a:r>
            <a:endParaRPr sz="3000">
              <a:solidFill>
                <a:schemeClr val="dk1"/>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3"/>
          <p:cNvPicPr preferRelativeResize="0"/>
          <p:nvPr/>
        </p:nvPicPr>
        <p:blipFill>
          <a:blip r:embed="rId3">
            <a:alphaModFix/>
          </a:blip>
          <a:stretch>
            <a:fillRect/>
          </a:stretch>
        </p:blipFill>
        <p:spPr>
          <a:xfrm>
            <a:off x="1619250" y="330875"/>
            <a:ext cx="15049500" cy="9956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4"/>
          <p:cNvPicPr preferRelativeResize="0"/>
          <p:nvPr/>
        </p:nvPicPr>
        <p:blipFill>
          <a:blip r:embed="rId3">
            <a:alphaModFix/>
          </a:blip>
          <a:stretch>
            <a:fillRect/>
          </a:stretch>
        </p:blipFill>
        <p:spPr>
          <a:xfrm>
            <a:off x="2272938" y="0"/>
            <a:ext cx="14223385" cy="998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79" name="Shape 279"/>
        <p:cNvGrpSpPr/>
        <p:nvPr/>
      </p:nvGrpSpPr>
      <p:grpSpPr>
        <a:xfrm>
          <a:off x="0" y="0"/>
          <a:ext cx="0" cy="0"/>
          <a:chOff x="0" y="0"/>
          <a:chExt cx="0" cy="0"/>
        </a:xfrm>
      </p:grpSpPr>
      <p:grpSp>
        <p:nvGrpSpPr>
          <p:cNvPr id="280" name="Google Shape;280;p25"/>
          <p:cNvGrpSpPr/>
          <p:nvPr/>
        </p:nvGrpSpPr>
        <p:grpSpPr>
          <a:xfrm>
            <a:off x="1" y="-524825"/>
            <a:ext cx="6728283" cy="11490604"/>
            <a:chOff x="0" y="-57150"/>
            <a:chExt cx="2998878" cy="3504622"/>
          </a:xfrm>
        </p:grpSpPr>
        <p:sp>
          <p:nvSpPr>
            <p:cNvPr id="281" name="Google Shape;281;p25"/>
            <p:cNvSpPr/>
            <p:nvPr/>
          </p:nvSpPr>
          <p:spPr>
            <a:xfrm>
              <a:off x="0" y="0"/>
              <a:ext cx="2998878" cy="3447472"/>
            </a:xfrm>
            <a:custGeom>
              <a:rect b="b" l="l" r="r" t="t"/>
              <a:pathLst>
                <a:path extrusionOk="0" h="3447472" w="2998878">
                  <a:moveTo>
                    <a:pt x="0" y="0"/>
                  </a:moveTo>
                  <a:lnTo>
                    <a:pt x="2998878" y="0"/>
                  </a:lnTo>
                  <a:lnTo>
                    <a:pt x="2998878" y="3447472"/>
                  </a:lnTo>
                  <a:lnTo>
                    <a:pt x="0" y="3447472"/>
                  </a:lnTo>
                  <a:close/>
                </a:path>
              </a:pathLst>
            </a:custGeom>
            <a:solidFill>
              <a:srgbClr val="BBDAE0"/>
            </a:solidFill>
            <a:ln>
              <a:noFill/>
            </a:ln>
          </p:spPr>
        </p:sp>
        <p:sp>
          <p:nvSpPr>
            <p:cNvPr id="282" name="Google Shape;282;p25"/>
            <p:cNvSpPr txBox="1"/>
            <p:nvPr/>
          </p:nvSpPr>
          <p:spPr>
            <a:xfrm>
              <a:off x="0" y="-57150"/>
              <a:ext cx="2998878" cy="3504622"/>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83" name="Google Shape;283;p25"/>
          <p:cNvPicPr preferRelativeResize="0"/>
          <p:nvPr/>
        </p:nvPicPr>
        <p:blipFill>
          <a:blip r:embed="rId3">
            <a:alphaModFix/>
          </a:blip>
          <a:stretch>
            <a:fillRect/>
          </a:stretch>
        </p:blipFill>
        <p:spPr>
          <a:xfrm>
            <a:off x="1" y="-256175"/>
            <a:ext cx="6728324" cy="11221949"/>
          </a:xfrm>
          <a:prstGeom prst="rect">
            <a:avLst/>
          </a:prstGeom>
          <a:noFill/>
          <a:ln>
            <a:noFill/>
          </a:ln>
        </p:spPr>
      </p:pic>
      <p:cxnSp>
        <p:nvCxnSpPr>
          <p:cNvPr id="284" name="Google Shape;284;p25"/>
          <p:cNvCxnSpPr/>
          <p:nvPr/>
        </p:nvCxnSpPr>
        <p:spPr>
          <a:xfrm>
            <a:off x="1052353" y="3961200"/>
            <a:ext cx="3023491" cy="0"/>
          </a:xfrm>
          <a:prstGeom prst="straightConnector1">
            <a:avLst/>
          </a:prstGeom>
          <a:noFill/>
          <a:ln cap="flat" cmpd="sng" w="19050">
            <a:solidFill>
              <a:srgbClr val="157E90"/>
            </a:solidFill>
            <a:prstDash val="solid"/>
            <a:round/>
            <a:headEnd len="sm" w="sm" type="none"/>
            <a:tailEnd len="sm" w="sm" type="none"/>
          </a:ln>
        </p:spPr>
      </p:cxnSp>
      <p:sp>
        <p:nvSpPr>
          <p:cNvPr id="285" name="Google Shape;285;p25"/>
          <p:cNvSpPr txBox="1"/>
          <p:nvPr/>
        </p:nvSpPr>
        <p:spPr>
          <a:xfrm>
            <a:off x="7337202" y="913494"/>
            <a:ext cx="45840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solidFill>
                  <a:srgbClr val="3A3E39"/>
                </a:solidFill>
                <a:latin typeface="Playfair Display"/>
                <a:ea typeface="Playfair Display"/>
                <a:cs typeface="Playfair Display"/>
                <a:sym typeface="Playfair Display"/>
              </a:rPr>
              <a:t>Data Modification</a:t>
            </a:r>
            <a:endParaRPr>
              <a:latin typeface="Playfair Display"/>
              <a:ea typeface="Playfair Display"/>
              <a:cs typeface="Playfair Display"/>
              <a:sym typeface="Playfair Display"/>
            </a:endParaRPr>
          </a:p>
        </p:txBody>
      </p:sp>
      <p:sp>
        <p:nvSpPr>
          <p:cNvPr id="286" name="Google Shape;286;p25"/>
          <p:cNvSpPr txBox="1"/>
          <p:nvPr/>
        </p:nvSpPr>
        <p:spPr>
          <a:xfrm>
            <a:off x="7261227" y="1542395"/>
            <a:ext cx="4584000" cy="369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latin typeface="Proxima Nova"/>
                <a:ea typeface="Proxima Nova"/>
                <a:cs typeface="Proxima Nova"/>
                <a:sym typeface="Proxima Nova"/>
              </a:rPr>
              <a:t>Textual Data → Numeric Values</a:t>
            </a:r>
            <a:endParaRPr/>
          </a:p>
        </p:txBody>
      </p:sp>
      <p:sp>
        <p:nvSpPr>
          <p:cNvPr id="287" name="Google Shape;287;p25"/>
          <p:cNvSpPr txBox="1"/>
          <p:nvPr/>
        </p:nvSpPr>
        <p:spPr>
          <a:xfrm>
            <a:off x="325428" y="913500"/>
            <a:ext cx="6402900" cy="3047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Data</a:t>
            </a:r>
            <a:endParaRPr sz="9000">
              <a:solidFill>
                <a:srgbClr val="3A3E39"/>
              </a:solidFill>
              <a:latin typeface="Playfair Display"/>
              <a:ea typeface="Playfair Display"/>
              <a:cs typeface="Playfair Display"/>
              <a:sym typeface="Playfair Display"/>
            </a:endParaRPr>
          </a:p>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Preparation</a:t>
            </a:r>
            <a:endParaRPr>
              <a:latin typeface="Playfair Display"/>
              <a:ea typeface="Playfair Display"/>
              <a:cs typeface="Playfair Display"/>
              <a:sym typeface="Playfair Display"/>
            </a:endParaRPr>
          </a:p>
        </p:txBody>
      </p:sp>
      <p:graphicFrame>
        <p:nvGraphicFramePr>
          <p:cNvPr id="288" name="Google Shape;288;p25"/>
          <p:cNvGraphicFramePr/>
          <p:nvPr/>
        </p:nvGraphicFramePr>
        <p:xfrm>
          <a:off x="7376075" y="3053425"/>
          <a:ext cx="3000000" cy="3000000"/>
        </p:xfrm>
        <a:graphic>
          <a:graphicData uri="http://schemas.openxmlformats.org/drawingml/2006/table">
            <a:tbl>
              <a:tblPr>
                <a:noFill/>
                <a:tableStyleId>{E7C979DC-C16A-4347-86E3-C35DE33510A3}</a:tableStyleId>
              </a:tblPr>
              <a:tblGrid>
                <a:gridCol w="5202450"/>
                <a:gridCol w="5202450"/>
              </a:tblGrid>
              <a:tr h="843925">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Column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Change Process</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Job Description</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String Length</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Required Education</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Ordinal Coding</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Employment Type</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Ordinal Coding</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Industry</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One Hot Encoding</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Department</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One Hot Encoding</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Salary</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One-Hot Encoding</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289" name="Google Shape;289;p25"/>
          <p:cNvSpPr/>
          <p:nvPr/>
        </p:nvSpPr>
        <p:spPr>
          <a:xfrm>
            <a:off x="7154525" y="7467000"/>
            <a:ext cx="108480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90" name="Google Shape;290;p25"/>
          <p:cNvSpPr/>
          <p:nvPr/>
        </p:nvSpPr>
        <p:spPr>
          <a:xfrm>
            <a:off x="7235400" y="2972700"/>
            <a:ext cx="108480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91" name="Google Shape;291;p25"/>
          <p:cNvSpPr/>
          <p:nvPr/>
        </p:nvSpPr>
        <p:spPr>
          <a:xfrm rot="5400000">
            <a:off x="5240350" y="5190375"/>
            <a:ext cx="42822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92" name="Google Shape;292;p25"/>
          <p:cNvSpPr/>
          <p:nvPr/>
        </p:nvSpPr>
        <p:spPr>
          <a:xfrm rot="5400000">
            <a:off x="15601325" y="5174627"/>
            <a:ext cx="43821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96" name="Shape 296"/>
        <p:cNvGrpSpPr/>
        <p:nvPr/>
      </p:nvGrpSpPr>
      <p:grpSpPr>
        <a:xfrm>
          <a:off x="0" y="0"/>
          <a:ext cx="0" cy="0"/>
          <a:chOff x="0" y="0"/>
          <a:chExt cx="0" cy="0"/>
        </a:xfrm>
      </p:grpSpPr>
      <p:grpSp>
        <p:nvGrpSpPr>
          <p:cNvPr id="297" name="Google Shape;297;p26"/>
          <p:cNvGrpSpPr/>
          <p:nvPr/>
        </p:nvGrpSpPr>
        <p:grpSpPr>
          <a:xfrm>
            <a:off x="75" y="-238125"/>
            <a:ext cx="18287843" cy="2210535"/>
            <a:chOff x="0" y="-57150"/>
            <a:chExt cx="6128839" cy="1803782"/>
          </a:xfrm>
        </p:grpSpPr>
        <p:sp>
          <p:nvSpPr>
            <p:cNvPr id="298" name="Google Shape;298;p26"/>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299" name="Google Shape;299;p26"/>
            <p:cNvSpPr txBox="1"/>
            <p:nvPr/>
          </p:nvSpPr>
          <p:spPr>
            <a:xfrm>
              <a:off x="0" y="-57150"/>
              <a:ext cx="6128839" cy="1803782"/>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0" name="Google Shape;300;p26"/>
          <p:cNvSpPr txBox="1"/>
          <p:nvPr/>
        </p:nvSpPr>
        <p:spPr>
          <a:xfrm>
            <a:off x="2077500" y="97650"/>
            <a:ext cx="14133000" cy="15390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9999">
                <a:solidFill>
                  <a:srgbClr val="3A3E39"/>
                </a:solidFill>
                <a:latin typeface="Playfair Display"/>
                <a:ea typeface="Playfair Display"/>
                <a:cs typeface="Playfair Display"/>
                <a:sym typeface="Playfair Display"/>
              </a:rPr>
              <a:t>Initial Model Creation</a:t>
            </a:r>
            <a:endParaRPr>
              <a:latin typeface="Playfair Display"/>
              <a:ea typeface="Playfair Display"/>
              <a:cs typeface="Playfair Display"/>
              <a:sym typeface="Playfair Display"/>
            </a:endParaRPr>
          </a:p>
        </p:txBody>
      </p:sp>
      <p:grpSp>
        <p:nvGrpSpPr>
          <p:cNvPr id="301" name="Google Shape;301;p26"/>
          <p:cNvGrpSpPr/>
          <p:nvPr/>
        </p:nvGrpSpPr>
        <p:grpSpPr>
          <a:xfrm>
            <a:off x="3611543" y="2348491"/>
            <a:ext cx="11064907" cy="1625117"/>
            <a:chOff x="733843" y="2781041"/>
            <a:chExt cx="11064907" cy="1625117"/>
          </a:xfrm>
        </p:grpSpPr>
        <p:sp>
          <p:nvSpPr>
            <p:cNvPr id="302" name="Google Shape;302;p26"/>
            <p:cNvSpPr/>
            <p:nvPr/>
          </p:nvSpPr>
          <p:spPr>
            <a:xfrm>
              <a:off x="733843" y="2781041"/>
              <a:ext cx="6003130" cy="1625117"/>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303" name="Google Shape;303;p26"/>
            <p:cNvSpPr txBox="1"/>
            <p:nvPr/>
          </p:nvSpPr>
          <p:spPr>
            <a:xfrm>
              <a:off x="1406595" y="3193403"/>
              <a:ext cx="4657623" cy="8004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4000">
                  <a:solidFill>
                    <a:schemeClr val="accent2"/>
                  </a:solidFill>
                  <a:latin typeface="Playfair Display"/>
                  <a:ea typeface="Playfair Display"/>
                  <a:cs typeface="Playfair Display"/>
                  <a:sym typeface="Playfair Display"/>
                </a:rPr>
                <a:t>Logistic Regression</a:t>
              </a:r>
              <a:endParaRPr sz="4000">
                <a:solidFill>
                  <a:schemeClr val="accent2"/>
                </a:solidFill>
                <a:latin typeface="Playfair Display"/>
                <a:ea typeface="Playfair Display"/>
                <a:cs typeface="Playfair Display"/>
                <a:sym typeface="Playfair Display"/>
              </a:endParaRPr>
            </a:p>
          </p:txBody>
        </p:sp>
        <p:sp>
          <p:nvSpPr>
            <p:cNvPr id="304" name="Google Shape;304;p26"/>
            <p:cNvSpPr txBox="1"/>
            <p:nvPr/>
          </p:nvSpPr>
          <p:spPr>
            <a:xfrm>
              <a:off x="7057550" y="3231950"/>
              <a:ext cx="4741200" cy="723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500">
                  <a:solidFill>
                    <a:schemeClr val="dk1"/>
                  </a:solidFill>
                  <a:latin typeface="Playfair Display"/>
                  <a:ea typeface="Playfair Display"/>
                  <a:cs typeface="Playfair Display"/>
                  <a:sym typeface="Playfair Display"/>
                </a:rPr>
                <a:t>Accuracy</a:t>
              </a:r>
              <a:r>
                <a:rPr lang="en-US" sz="3500">
                  <a:solidFill>
                    <a:schemeClr val="dk1"/>
                  </a:solidFill>
                  <a:latin typeface="Playfair Display"/>
                  <a:ea typeface="Playfair Display"/>
                  <a:cs typeface="Playfair Display"/>
                  <a:sym typeface="Playfair Display"/>
                </a:rPr>
                <a:t>: 95%</a:t>
              </a:r>
              <a:endParaRPr sz="3500">
                <a:solidFill>
                  <a:schemeClr val="dk1"/>
                </a:solidFill>
                <a:latin typeface="Playfair Display"/>
                <a:ea typeface="Playfair Display"/>
                <a:cs typeface="Playfair Display"/>
                <a:sym typeface="Playfair Display"/>
              </a:endParaRPr>
            </a:p>
          </p:txBody>
        </p:sp>
      </p:grpSp>
      <p:sp>
        <p:nvSpPr>
          <p:cNvPr id="305" name="Google Shape;305;p26"/>
          <p:cNvSpPr txBox="1"/>
          <p:nvPr/>
        </p:nvSpPr>
        <p:spPr>
          <a:xfrm>
            <a:off x="6228388" y="4088250"/>
            <a:ext cx="4590300" cy="54489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roxima Nova"/>
                <a:ea typeface="Proxima Nova"/>
                <a:cs typeface="Proxima Nova"/>
                <a:sym typeface="Proxima Nova"/>
              </a:rPr>
              <a:t>Threshold &gt;= 0.1:</a:t>
            </a:r>
            <a:endParaRPr b="1"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Department Not Provided (0.33)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Job Description Length (0.240)</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Employment (0.31)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Education (0.15)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Industry Not Provided (0.219)</a:t>
            </a:r>
            <a:endParaRPr sz="3000">
              <a:solidFill>
                <a:schemeClr val="dk1"/>
              </a:solidFill>
              <a:latin typeface="Proxima Nova"/>
              <a:ea typeface="Proxima Nova"/>
              <a:cs typeface="Proxima Nova"/>
              <a:sym typeface="Proxima Nova"/>
            </a:endParaRPr>
          </a:p>
        </p:txBody>
      </p:sp>
      <p:sp>
        <p:nvSpPr>
          <p:cNvPr id="306" name="Google Shape;306;p26"/>
          <p:cNvSpPr txBox="1"/>
          <p:nvPr/>
        </p:nvSpPr>
        <p:spPr>
          <a:xfrm>
            <a:off x="12054225" y="3973600"/>
            <a:ext cx="6233700" cy="5853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2700">
                <a:solidFill>
                  <a:schemeClr val="dk1"/>
                </a:solidFill>
                <a:latin typeface="Proxima Nova"/>
                <a:ea typeface="Proxima Nova"/>
                <a:cs typeface="Proxima Nova"/>
                <a:sym typeface="Proxima Nova"/>
              </a:rPr>
              <a:t>T</a:t>
            </a:r>
            <a:r>
              <a:rPr b="1" lang="en-US" sz="2900">
                <a:solidFill>
                  <a:schemeClr val="dk1"/>
                </a:solidFill>
                <a:latin typeface="Proxima Nova"/>
                <a:ea typeface="Proxima Nova"/>
                <a:cs typeface="Proxima Nova"/>
                <a:sym typeface="Proxima Nova"/>
              </a:rPr>
              <a:t>hreshold &gt;= 0.05:</a:t>
            </a:r>
            <a:endParaRPr b="1"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Department Engineering (0.07)</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Department Not Provided (0.33)</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Job Description Length (0.24)</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Has Company Logo (0.06)</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Has Questions (0.07)</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Employment (0.31)</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Education (0.15)</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Industry</a:t>
            </a:r>
            <a:r>
              <a:rPr lang="en-US" sz="2900">
                <a:solidFill>
                  <a:schemeClr val="dk1"/>
                </a:solidFill>
                <a:latin typeface="Proxima Nova"/>
                <a:ea typeface="Proxima Nova"/>
                <a:cs typeface="Proxima Nova"/>
                <a:sym typeface="Proxima Nova"/>
              </a:rPr>
              <a:t> Finance (0.06)</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Industry Not Provided (0.22)</a:t>
            </a:r>
            <a:endParaRPr sz="2900">
              <a:solidFill>
                <a:schemeClr val="dk1"/>
              </a:solidFill>
              <a:latin typeface="Proxima Nova"/>
              <a:ea typeface="Proxima Nova"/>
              <a:cs typeface="Proxima Nova"/>
              <a:sym typeface="Proxima Nova"/>
            </a:endParaRPr>
          </a:p>
        </p:txBody>
      </p:sp>
      <p:sp>
        <p:nvSpPr>
          <p:cNvPr id="307" name="Google Shape;307;p26"/>
          <p:cNvSpPr txBox="1"/>
          <p:nvPr/>
        </p:nvSpPr>
        <p:spPr>
          <a:xfrm>
            <a:off x="1024775" y="4165450"/>
            <a:ext cx="3968100" cy="3047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roxima Nova"/>
                <a:ea typeface="Proxima Nova"/>
                <a:cs typeface="Proxima Nova"/>
                <a:sym typeface="Proxima Nova"/>
              </a:rPr>
              <a:t>Threshold &gt;= 0.3:</a:t>
            </a:r>
            <a:endParaRPr b="1"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Department Not Provided (0.329)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Employment Encoded (0.314)</a:t>
            </a:r>
            <a:endParaRPr sz="3000">
              <a:solidFill>
                <a:schemeClr val="dk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pSp>
        <p:nvGrpSpPr>
          <p:cNvPr id="312" name="Google Shape;312;p27"/>
          <p:cNvGrpSpPr/>
          <p:nvPr/>
        </p:nvGrpSpPr>
        <p:grpSpPr>
          <a:xfrm>
            <a:off x="-2156324" y="-422775"/>
            <a:ext cx="6728283" cy="11490604"/>
            <a:chOff x="0" y="-57150"/>
            <a:chExt cx="2998878" cy="3504622"/>
          </a:xfrm>
        </p:grpSpPr>
        <p:sp>
          <p:nvSpPr>
            <p:cNvPr id="313" name="Google Shape;313;p27"/>
            <p:cNvSpPr/>
            <p:nvPr/>
          </p:nvSpPr>
          <p:spPr>
            <a:xfrm>
              <a:off x="0" y="0"/>
              <a:ext cx="2998878" cy="3447472"/>
            </a:xfrm>
            <a:custGeom>
              <a:rect b="b" l="l" r="r" t="t"/>
              <a:pathLst>
                <a:path extrusionOk="0" h="3447472" w="2998878">
                  <a:moveTo>
                    <a:pt x="0" y="0"/>
                  </a:moveTo>
                  <a:lnTo>
                    <a:pt x="2998878" y="0"/>
                  </a:lnTo>
                  <a:lnTo>
                    <a:pt x="2998878" y="3447472"/>
                  </a:lnTo>
                  <a:lnTo>
                    <a:pt x="0" y="3447472"/>
                  </a:lnTo>
                  <a:close/>
                </a:path>
              </a:pathLst>
            </a:custGeom>
            <a:solidFill>
              <a:srgbClr val="BBDAE0"/>
            </a:solidFill>
            <a:ln>
              <a:noFill/>
            </a:ln>
          </p:spPr>
        </p:sp>
        <p:sp>
          <p:nvSpPr>
            <p:cNvPr id="314" name="Google Shape;314;p27"/>
            <p:cNvSpPr txBox="1"/>
            <p:nvPr/>
          </p:nvSpPr>
          <p:spPr>
            <a:xfrm>
              <a:off x="0" y="-57150"/>
              <a:ext cx="2998800" cy="350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15" name="Google Shape;315;p27"/>
          <p:cNvPicPr preferRelativeResize="0"/>
          <p:nvPr/>
        </p:nvPicPr>
        <p:blipFill>
          <a:blip r:embed="rId3">
            <a:alphaModFix/>
          </a:blip>
          <a:stretch>
            <a:fillRect/>
          </a:stretch>
        </p:blipFill>
        <p:spPr>
          <a:xfrm>
            <a:off x="-2156324" y="-154125"/>
            <a:ext cx="6728324" cy="11221949"/>
          </a:xfrm>
          <a:prstGeom prst="rect">
            <a:avLst/>
          </a:prstGeom>
          <a:noFill/>
          <a:ln>
            <a:noFill/>
          </a:ln>
        </p:spPr>
      </p:pic>
      <p:pic>
        <p:nvPicPr>
          <p:cNvPr id="316" name="Google Shape;316;p27"/>
          <p:cNvPicPr preferRelativeResize="0"/>
          <p:nvPr/>
        </p:nvPicPr>
        <p:blipFill>
          <a:blip r:embed="rId4">
            <a:alphaModFix/>
          </a:blip>
          <a:stretch>
            <a:fillRect/>
          </a:stretch>
        </p:blipFill>
        <p:spPr>
          <a:xfrm>
            <a:off x="3388488" y="304663"/>
            <a:ext cx="11511025" cy="9677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8"/>
          <p:cNvSpPr txBox="1"/>
          <p:nvPr/>
        </p:nvSpPr>
        <p:spPr>
          <a:xfrm>
            <a:off x="3669625" y="270700"/>
            <a:ext cx="10557600" cy="14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Playfair Display"/>
              <a:ea typeface="Playfair Display"/>
              <a:cs typeface="Playfair Display"/>
              <a:sym typeface="Playfair Display"/>
            </a:endParaRPr>
          </a:p>
        </p:txBody>
      </p:sp>
      <p:pic>
        <p:nvPicPr>
          <p:cNvPr id="322" name="Google Shape;322;p28"/>
          <p:cNvPicPr preferRelativeResize="0"/>
          <p:nvPr/>
        </p:nvPicPr>
        <p:blipFill>
          <a:blip r:embed="rId3">
            <a:alphaModFix/>
          </a:blip>
          <a:stretch>
            <a:fillRect/>
          </a:stretch>
        </p:blipFill>
        <p:spPr>
          <a:xfrm>
            <a:off x="327256" y="1203300"/>
            <a:ext cx="17633493" cy="9324725"/>
          </a:xfrm>
          <a:prstGeom prst="rect">
            <a:avLst/>
          </a:prstGeom>
          <a:noFill/>
          <a:ln>
            <a:noFill/>
          </a:ln>
        </p:spPr>
      </p:pic>
      <p:sp>
        <p:nvSpPr>
          <p:cNvPr id="323" name="Google Shape;323;p28"/>
          <p:cNvSpPr txBox="1"/>
          <p:nvPr/>
        </p:nvSpPr>
        <p:spPr>
          <a:xfrm>
            <a:off x="631650" y="0"/>
            <a:ext cx="18679200" cy="12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0">
                <a:solidFill>
                  <a:schemeClr val="dk1"/>
                </a:solidFill>
                <a:latin typeface="Playfair Display"/>
                <a:ea typeface="Playfair Display"/>
                <a:cs typeface="Playfair Display"/>
                <a:sym typeface="Playfair Display"/>
              </a:rPr>
              <a:t>Our main error: Not balancing our dataset!</a:t>
            </a:r>
            <a:endParaRPr sz="7000">
              <a:solidFill>
                <a:schemeClr val="dk1"/>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27" name="Shape 327"/>
        <p:cNvGrpSpPr/>
        <p:nvPr/>
      </p:nvGrpSpPr>
      <p:grpSpPr>
        <a:xfrm>
          <a:off x="0" y="0"/>
          <a:ext cx="0" cy="0"/>
          <a:chOff x="0" y="0"/>
          <a:chExt cx="0" cy="0"/>
        </a:xfrm>
      </p:grpSpPr>
      <p:grpSp>
        <p:nvGrpSpPr>
          <p:cNvPr id="328" name="Google Shape;328;p29"/>
          <p:cNvGrpSpPr/>
          <p:nvPr/>
        </p:nvGrpSpPr>
        <p:grpSpPr>
          <a:xfrm>
            <a:off x="75" y="-502173"/>
            <a:ext cx="18287843" cy="1682498"/>
            <a:chOff x="0" y="-57150"/>
            <a:chExt cx="6128839" cy="1803900"/>
          </a:xfrm>
        </p:grpSpPr>
        <p:sp>
          <p:nvSpPr>
            <p:cNvPr id="329" name="Google Shape;329;p29"/>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30" name="Google Shape;330;p29"/>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1" name="Google Shape;331;p29"/>
          <p:cNvSpPr txBox="1"/>
          <p:nvPr/>
        </p:nvSpPr>
        <p:spPr>
          <a:xfrm>
            <a:off x="-402300" y="259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2- Balancing the scales</a:t>
            </a:r>
            <a:endParaRPr sz="7500">
              <a:latin typeface="Playfair Display"/>
              <a:ea typeface="Playfair Display"/>
              <a:cs typeface="Playfair Display"/>
              <a:sym typeface="Playfair Display"/>
            </a:endParaRPr>
          </a:p>
        </p:txBody>
      </p:sp>
      <p:pic>
        <p:nvPicPr>
          <p:cNvPr id="332" name="Google Shape;332;p29"/>
          <p:cNvPicPr preferRelativeResize="0"/>
          <p:nvPr/>
        </p:nvPicPr>
        <p:blipFill>
          <a:blip r:embed="rId3">
            <a:alphaModFix/>
          </a:blip>
          <a:stretch>
            <a:fillRect/>
          </a:stretch>
        </p:blipFill>
        <p:spPr>
          <a:xfrm>
            <a:off x="-201112" y="1249817"/>
            <a:ext cx="18690225" cy="90371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88" name="Shape 88"/>
        <p:cNvGrpSpPr/>
        <p:nvPr/>
      </p:nvGrpSpPr>
      <p:grpSpPr>
        <a:xfrm>
          <a:off x="0" y="0"/>
          <a:ext cx="0" cy="0"/>
          <a:chOff x="0" y="0"/>
          <a:chExt cx="0" cy="0"/>
        </a:xfrm>
      </p:grpSpPr>
      <p:grpSp>
        <p:nvGrpSpPr>
          <p:cNvPr id="89" name="Google Shape;89;p12"/>
          <p:cNvGrpSpPr/>
          <p:nvPr/>
        </p:nvGrpSpPr>
        <p:grpSpPr>
          <a:xfrm>
            <a:off x="-12629" y="-1618130"/>
            <a:ext cx="18313260" cy="4841097"/>
            <a:chOff x="0" y="-57150"/>
            <a:chExt cx="6137357" cy="1622406"/>
          </a:xfrm>
        </p:grpSpPr>
        <p:sp>
          <p:nvSpPr>
            <p:cNvPr id="90" name="Google Shape;90;p12"/>
            <p:cNvSpPr/>
            <p:nvPr/>
          </p:nvSpPr>
          <p:spPr>
            <a:xfrm>
              <a:off x="0" y="0"/>
              <a:ext cx="6137357" cy="1565256"/>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91" name="Google Shape;91;p12"/>
            <p:cNvSpPr txBox="1"/>
            <p:nvPr/>
          </p:nvSpPr>
          <p:spPr>
            <a:xfrm>
              <a:off x="0" y="-57150"/>
              <a:ext cx="6137357" cy="1622406"/>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92" name="Google Shape;92;p12"/>
          <p:cNvPicPr preferRelativeResize="0"/>
          <p:nvPr/>
        </p:nvPicPr>
        <p:blipFill>
          <a:blip r:embed="rId3">
            <a:alphaModFix/>
          </a:blip>
          <a:stretch>
            <a:fillRect/>
          </a:stretch>
        </p:blipFill>
        <p:spPr>
          <a:xfrm>
            <a:off x="-12625" y="-7166300"/>
            <a:ext cx="20677627" cy="10389286"/>
          </a:xfrm>
          <a:prstGeom prst="rect">
            <a:avLst/>
          </a:prstGeom>
          <a:noFill/>
          <a:ln>
            <a:noFill/>
          </a:ln>
        </p:spPr>
      </p:pic>
      <p:sp>
        <p:nvSpPr>
          <p:cNvPr id="93" name="Google Shape;93;p12"/>
          <p:cNvSpPr txBox="1"/>
          <p:nvPr/>
        </p:nvSpPr>
        <p:spPr>
          <a:xfrm>
            <a:off x="1028700" y="1038225"/>
            <a:ext cx="16507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Our Presentation</a:t>
            </a:r>
            <a:endParaRPr>
              <a:latin typeface="Playfair Display"/>
              <a:ea typeface="Playfair Display"/>
              <a:cs typeface="Playfair Display"/>
              <a:sym typeface="Playfair Display"/>
            </a:endParaRPr>
          </a:p>
        </p:txBody>
      </p:sp>
      <p:cxnSp>
        <p:nvCxnSpPr>
          <p:cNvPr id="94" name="Google Shape;94;p12"/>
          <p:cNvCxnSpPr/>
          <p:nvPr/>
        </p:nvCxnSpPr>
        <p:spPr>
          <a:xfrm>
            <a:off x="1028700" y="2419350"/>
            <a:ext cx="3023491" cy="0"/>
          </a:xfrm>
          <a:prstGeom prst="straightConnector1">
            <a:avLst/>
          </a:prstGeom>
          <a:noFill/>
          <a:ln cap="flat" cmpd="sng" w="19050">
            <a:solidFill>
              <a:srgbClr val="157E90"/>
            </a:solidFill>
            <a:prstDash val="solid"/>
            <a:round/>
            <a:headEnd len="sm" w="sm" type="none"/>
            <a:tailEnd len="sm" w="sm" type="none"/>
          </a:ln>
        </p:spPr>
      </p:cxnSp>
      <p:sp>
        <p:nvSpPr>
          <p:cNvPr id="95" name="Google Shape;95;p12"/>
          <p:cNvSpPr txBox="1"/>
          <p:nvPr/>
        </p:nvSpPr>
        <p:spPr>
          <a:xfrm>
            <a:off x="7090489" y="6365675"/>
            <a:ext cx="41070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latin typeface="Playfair Display"/>
                <a:ea typeface="Playfair Display"/>
                <a:cs typeface="Playfair Display"/>
                <a:sym typeface="Playfair Display"/>
              </a:rPr>
              <a:t>Building our Model</a:t>
            </a:r>
            <a:endParaRPr>
              <a:latin typeface="Playfair Display"/>
              <a:ea typeface="Playfair Display"/>
              <a:cs typeface="Playfair Display"/>
              <a:sym typeface="Playfair Display"/>
            </a:endParaRPr>
          </a:p>
        </p:txBody>
      </p:sp>
      <p:sp>
        <p:nvSpPr>
          <p:cNvPr id="96" name="Google Shape;96;p12"/>
          <p:cNvSpPr txBox="1"/>
          <p:nvPr/>
        </p:nvSpPr>
        <p:spPr>
          <a:xfrm>
            <a:off x="2807774" y="6365675"/>
            <a:ext cx="30234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latin typeface="Playfair Display"/>
                <a:ea typeface="Playfair Display"/>
                <a:cs typeface="Playfair Display"/>
                <a:sym typeface="Playfair Display"/>
              </a:rPr>
              <a:t>Data Overview</a:t>
            </a:r>
            <a:endParaRPr>
              <a:latin typeface="Playfair Display"/>
              <a:ea typeface="Playfair Display"/>
              <a:cs typeface="Playfair Display"/>
              <a:sym typeface="Playfair Display"/>
            </a:endParaRPr>
          </a:p>
        </p:txBody>
      </p:sp>
      <p:sp>
        <p:nvSpPr>
          <p:cNvPr id="97" name="Google Shape;97;p12"/>
          <p:cNvSpPr txBox="1"/>
          <p:nvPr/>
        </p:nvSpPr>
        <p:spPr>
          <a:xfrm>
            <a:off x="12315524" y="6365675"/>
            <a:ext cx="33060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latin typeface="Playfair Display"/>
                <a:ea typeface="Playfair Display"/>
                <a:cs typeface="Playfair Display"/>
                <a:sym typeface="Playfair Display"/>
              </a:rPr>
              <a:t>Model Accuracy</a:t>
            </a:r>
            <a:endParaRPr>
              <a:latin typeface="Playfair Display"/>
              <a:ea typeface="Playfair Display"/>
              <a:cs typeface="Playfair Display"/>
              <a:sym typeface="Playfair Display"/>
            </a:endParaRPr>
          </a:p>
        </p:txBody>
      </p:sp>
      <p:grpSp>
        <p:nvGrpSpPr>
          <p:cNvPr id="98" name="Google Shape;98;p12"/>
          <p:cNvGrpSpPr/>
          <p:nvPr/>
        </p:nvGrpSpPr>
        <p:grpSpPr>
          <a:xfrm>
            <a:off x="3286139" y="3912924"/>
            <a:ext cx="2066649" cy="1933334"/>
            <a:chOff x="1028689" y="3912924"/>
            <a:chExt cx="2066649" cy="1933334"/>
          </a:xfrm>
        </p:grpSpPr>
        <p:sp>
          <p:nvSpPr>
            <p:cNvPr id="99" name="Google Shape;99;p12"/>
            <p:cNvSpPr/>
            <p:nvPr/>
          </p:nvSpPr>
          <p:spPr>
            <a:xfrm>
              <a:off x="1028689" y="3912924"/>
              <a:ext cx="2066649" cy="1933334"/>
            </a:xfrm>
            <a:custGeom>
              <a:rect b="b" l="l" r="r" t="t"/>
              <a:pathLst>
                <a:path extrusionOk="0" h="647922" w="692600">
                  <a:moveTo>
                    <a:pt x="0" y="0"/>
                  </a:moveTo>
                  <a:lnTo>
                    <a:pt x="692600" y="0"/>
                  </a:lnTo>
                  <a:lnTo>
                    <a:pt x="692600" y="647922"/>
                  </a:lnTo>
                  <a:lnTo>
                    <a:pt x="0" y="647922"/>
                  </a:lnTo>
                  <a:close/>
                </a:path>
              </a:pathLst>
            </a:custGeom>
            <a:solidFill>
              <a:srgbClr val="A9A9A9"/>
            </a:solidFill>
            <a:ln>
              <a:noFill/>
            </a:ln>
          </p:spPr>
        </p:sp>
        <p:sp>
          <p:nvSpPr>
            <p:cNvPr id="100" name="Google Shape;100;p12"/>
            <p:cNvSpPr txBox="1"/>
            <p:nvPr/>
          </p:nvSpPr>
          <p:spPr>
            <a:xfrm>
              <a:off x="1789667" y="4031874"/>
              <a:ext cx="5448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i="0" lang="en-US" sz="9000" u="none" cap="none" strike="noStrike">
                  <a:solidFill>
                    <a:srgbClr val="FFFFFF"/>
                  </a:solidFill>
                  <a:latin typeface="Playfair Display"/>
                  <a:ea typeface="Playfair Display"/>
                  <a:cs typeface="Playfair Display"/>
                  <a:sym typeface="Playfair Display"/>
                </a:rPr>
                <a:t>1</a:t>
              </a:r>
              <a:endParaRPr>
                <a:latin typeface="Playfair Display"/>
                <a:ea typeface="Playfair Display"/>
                <a:cs typeface="Playfair Display"/>
                <a:sym typeface="Playfair Display"/>
              </a:endParaRPr>
            </a:p>
          </p:txBody>
        </p:sp>
      </p:grpSp>
      <p:grpSp>
        <p:nvGrpSpPr>
          <p:cNvPr id="101" name="Google Shape;101;p12"/>
          <p:cNvGrpSpPr/>
          <p:nvPr/>
        </p:nvGrpSpPr>
        <p:grpSpPr>
          <a:xfrm>
            <a:off x="8110683" y="3912924"/>
            <a:ext cx="2066649" cy="1933334"/>
            <a:chOff x="7039683" y="3912924"/>
            <a:chExt cx="2066649" cy="1933334"/>
          </a:xfrm>
        </p:grpSpPr>
        <p:sp>
          <p:nvSpPr>
            <p:cNvPr id="102" name="Google Shape;102;p12"/>
            <p:cNvSpPr/>
            <p:nvPr/>
          </p:nvSpPr>
          <p:spPr>
            <a:xfrm>
              <a:off x="7039683" y="3912924"/>
              <a:ext cx="2066649" cy="1933334"/>
            </a:xfrm>
            <a:custGeom>
              <a:rect b="b" l="l" r="r" t="t"/>
              <a:pathLst>
                <a:path extrusionOk="0" h="647922" w="692600">
                  <a:moveTo>
                    <a:pt x="0" y="0"/>
                  </a:moveTo>
                  <a:lnTo>
                    <a:pt x="692600" y="0"/>
                  </a:lnTo>
                  <a:lnTo>
                    <a:pt x="692600" y="647922"/>
                  </a:lnTo>
                  <a:lnTo>
                    <a:pt x="0" y="647922"/>
                  </a:lnTo>
                  <a:close/>
                </a:path>
              </a:pathLst>
            </a:custGeom>
            <a:solidFill>
              <a:srgbClr val="A9A9A9"/>
            </a:solidFill>
            <a:ln>
              <a:noFill/>
            </a:ln>
          </p:spPr>
        </p:sp>
        <p:sp>
          <p:nvSpPr>
            <p:cNvPr id="103" name="Google Shape;103;p12"/>
            <p:cNvSpPr txBox="1"/>
            <p:nvPr/>
          </p:nvSpPr>
          <p:spPr>
            <a:xfrm>
              <a:off x="7735892" y="4031874"/>
              <a:ext cx="6744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i="0" lang="en-US" sz="9000" u="none" cap="none" strike="noStrike">
                  <a:solidFill>
                    <a:srgbClr val="FFFFFF"/>
                  </a:solidFill>
                  <a:latin typeface="Playfair Display"/>
                  <a:ea typeface="Playfair Display"/>
                  <a:cs typeface="Playfair Display"/>
                  <a:sym typeface="Playfair Display"/>
                </a:rPr>
                <a:t>2</a:t>
              </a:r>
              <a:endParaRPr>
                <a:latin typeface="Playfair Display"/>
                <a:ea typeface="Playfair Display"/>
                <a:cs typeface="Playfair Display"/>
                <a:sym typeface="Playfair Display"/>
              </a:endParaRPr>
            </a:p>
          </p:txBody>
        </p:sp>
      </p:grpSp>
      <p:grpSp>
        <p:nvGrpSpPr>
          <p:cNvPr id="104" name="Google Shape;104;p12"/>
          <p:cNvGrpSpPr/>
          <p:nvPr/>
        </p:nvGrpSpPr>
        <p:grpSpPr>
          <a:xfrm>
            <a:off x="12935191" y="3912924"/>
            <a:ext cx="2066668" cy="1933350"/>
            <a:chOff x="12659366" y="3912924"/>
            <a:chExt cx="2066668" cy="1933350"/>
          </a:xfrm>
        </p:grpSpPr>
        <p:sp>
          <p:nvSpPr>
            <p:cNvPr id="105" name="Google Shape;105;p12"/>
            <p:cNvSpPr/>
            <p:nvPr/>
          </p:nvSpPr>
          <p:spPr>
            <a:xfrm>
              <a:off x="12659366" y="3912924"/>
              <a:ext cx="2066668" cy="1933350"/>
            </a:xfrm>
            <a:custGeom>
              <a:rect b="b" l="l" r="r" t="t"/>
              <a:pathLst>
                <a:path extrusionOk="0" h="647922" w="692600">
                  <a:moveTo>
                    <a:pt x="0" y="0"/>
                  </a:moveTo>
                  <a:lnTo>
                    <a:pt x="692600" y="0"/>
                  </a:lnTo>
                  <a:lnTo>
                    <a:pt x="692600" y="647922"/>
                  </a:lnTo>
                  <a:lnTo>
                    <a:pt x="0" y="647922"/>
                  </a:lnTo>
                  <a:close/>
                </a:path>
              </a:pathLst>
            </a:custGeom>
            <a:solidFill>
              <a:srgbClr val="A9A9A9"/>
            </a:solidFill>
            <a:ln>
              <a:noFill/>
            </a:ln>
          </p:spPr>
        </p:sp>
        <p:sp>
          <p:nvSpPr>
            <p:cNvPr id="106" name="Google Shape;106;p12"/>
            <p:cNvSpPr txBox="1"/>
            <p:nvPr/>
          </p:nvSpPr>
          <p:spPr>
            <a:xfrm>
              <a:off x="13388793" y="4031874"/>
              <a:ext cx="6078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i="0" lang="en-US" sz="9000" u="none" cap="none" strike="noStrike">
                  <a:solidFill>
                    <a:srgbClr val="FFFFFF"/>
                  </a:solidFill>
                  <a:latin typeface="Playfair Display"/>
                  <a:ea typeface="Playfair Display"/>
                  <a:cs typeface="Playfair Display"/>
                  <a:sym typeface="Playfair Display"/>
                </a:rPr>
                <a:t>3</a:t>
              </a:r>
              <a:endParaRPr>
                <a:latin typeface="Playfair Display"/>
                <a:ea typeface="Playfair Display"/>
                <a:cs typeface="Playfair Display"/>
                <a:sym typeface="Playfair Display"/>
              </a:endParaRPr>
            </a:p>
          </p:txBody>
        </p:sp>
      </p:grpSp>
      <p:grpSp>
        <p:nvGrpSpPr>
          <p:cNvPr id="107" name="Google Shape;107;p12"/>
          <p:cNvGrpSpPr/>
          <p:nvPr/>
        </p:nvGrpSpPr>
        <p:grpSpPr>
          <a:xfrm>
            <a:off x="15941078" y="8876774"/>
            <a:ext cx="1475599" cy="763052"/>
            <a:chOff x="0" y="0"/>
            <a:chExt cx="1571802" cy="812800"/>
          </a:xfrm>
        </p:grpSpPr>
        <p:sp>
          <p:nvSpPr>
            <p:cNvPr id="108" name="Google Shape;108;p12"/>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09" name="Google Shape;109;p12"/>
            <p:cNvSpPr txBox="1"/>
            <p:nvPr/>
          </p:nvSpPr>
          <p:spPr>
            <a:xfrm>
              <a:off x="0" y="165100"/>
              <a:ext cx="1470202"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36" name="Shape 336"/>
        <p:cNvGrpSpPr/>
        <p:nvPr/>
      </p:nvGrpSpPr>
      <p:grpSpPr>
        <a:xfrm>
          <a:off x="0" y="0"/>
          <a:ext cx="0" cy="0"/>
          <a:chOff x="0" y="0"/>
          <a:chExt cx="0" cy="0"/>
        </a:xfrm>
      </p:grpSpPr>
      <p:grpSp>
        <p:nvGrpSpPr>
          <p:cNvPr id="337" name="Google Shape;337;p30"/>
          <p:cNvGrpSpPr/>
          <p:nvPr/>
        </p:nvGrpSpPr>
        <p:grpSpPr>
          <a:xfrm>
            <a:off x="75" y="-238123"/>
            <a:ext cx="18287843" cy="1682498"/>
            <a:chOff x="0" y="-57150"/>
            <a:chExt cx="6128839" cy="1803900"/>
          </a:xfrm>
        </p:grpSpPr>
        <p:sp>
          <p:nvSpPr>
            <p:cNvPr id="338" name="Google Shape;338;p30"/>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39" name="Google Shape;339;p30"/>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0" name="Google Shape;340;p30"/>
          <p:cNvSpPr txBox="1"/>
          <p:nvPr/>
        </p:nvSpPr>
        <p:spPr>
          <a:xfrm>
            <a:off x="-421100" y="2900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2- Balancing the scales</a:t>
            </a:r>
            <a:endParaRPr sz="7500">
              <a:latin typeface="Playfair Display"/>
              <a:ea typeface="Playfair Display"/>
              <a:cs typeface="Playfair Display"/>
              <a:sym typeface="Playfair Display"/>
            </a:endParaRPr>
          </a:p>
        </p:txBody>
      </p:sp>
      <p:sp>
        <p:nvSpPr>
          <p:cNvPr id="341" name="Google Shape;341;p30"/>
          <p:cNvSpPr txBox="1"/>
          <p:nvPr/>
        </p:nvSpPr>
        <p:spPr>
          <a:xfrm>
            <a:off x="1243825" y="3029675"/>
            <a:ext cx="7469700" cy="24474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 </a:t>
            </a:r>
            <a:r>
              <a:rPr b="1" lang="en-US" sz="3000">
                <a:solidFill>
                  <a:schemeClr val="dk1"/>
                </a:solidFill>
                <a:latin typeface="Playfair Display"/>
                <a:ea typeface="Playfair Display"/>
                <a:cs typeface="Playfair Display"/>
                <a:sym typeface="Playfair Display"/>
              </a:rPr>
              <a:t>Job Signals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Real Estate Industry (+1.66)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Engineering Department (+1.42)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Finance Industry (+1.09)</a:t>
            </a:r>
            <a:endParaRPr sz="3000">
              <a:solidFill>
                <a:schemeClr val="dk1"/>
              </a:solidFill>
              <a:latin typeface="Proxima Nova"/>
              <a:ea typeface="Proxima Nova"/>
              <a:cs typeface="Proxima Nova"/>
              <a:sym typeface="Proxima Nova"/>
            </a:endParaRPr>
          </a:p>
        </p:txBody>
      </p:sp>
      <p:sp>
        <p:nvSpPr>
          <p:cNvPr id="342" name="Google Shape;342;p30"/>
          <p:cNvSpPr txBox="1"/>
          <p:nvPr/>
        </p:nvSpPr>
        <p:spPr>
          <a:xfrm>
            <a:off x="9913950" y="3029675"/>
            <a:ext cx="6651900" cy="24474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a:t>
            </a:r>
            <a:r>
              <a:rPr b="1" lang="en-US" sz="3000">
                <a:solidFill>
                  <a:schemeClr val="dk1"/>
                </a:solidFill>
                <a:latin typeface="Playfair Display"/>
                <a:ea typeface="Playfair Display"/>
                <a:cs typeface="Playfair Display"/>
                <a:sym typeface="Playfair Display"/>
              </a:rPr>
              <a:t> Job Signals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Education </a:t>
            </a:r>
            <a:r>
              <a:rPr lang="en-US" sz="3000">
                <a:solidFill>
                  <a:schemeClr val="dk1"/>
                </a:solidFill>
                <a:latin typeface="Proxima Nova"/>
                <a:ea typeface="Proxima Nova"/>
                <a:cs typeface="Proxima Nova"/>
                <a:sym typeface="Proxima Nova"/>
              </a:rPr>
              <a:t>Industry (-1.49)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Electronics Industry(-1.85)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Company Logo </a:t>
            </a:r>
            <a:r>
              <a:rPr lang="en-US" sz="3000">
                <a:solidFill>
                  <a:schemeClr val="dk1"/>
                </a:solidFill>
                <a:latin typeface="Proxima Nova"/>
                <a:ea typeface="Proxima Nova"/>
                <a:cs typeface="Proxima Nova"/>
                <a:sym typeface="Proxima Nova"/>
              </a:rPr>
              <a:t>(-2.66)</a:t>
            </a:r>
            <a:endParaRPr sz="3000">
              <a:solidFill>
                <a:schemeClr val="dk1"/>
              </a:solidFill>
              <a:latin typeface="Proxima Nova"/>
              <a:ea typeface="Proxima Nova"/>
              <a:cs typeface="Proxima Nova"/>
              <a:sym typeface="Proxima Nova"/>
            </a:endParaRPr>
          </a:p>
        </p:txBody>
      </p:sp>
      <p:sp>
        <p:nvSpPr>
          <p:cNvPr id="343" name="Google Shape;343;p30"/>
          <p:cNvSpPr txBox="1"/>
          <p:nvPr/>
        </p:nvSpPr>
        <p:spPr>
          <a:xfrm>
            <a:off x="142050" y="6623250"/>
            <a:ext cx="18003900" cy="2124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500">
                <a:solidFill>
                  <a:schemeClr val="dk1"/>
                </a:solidFill>
                <a:latin typeface="Playfair Display"/>
                <a:ea typeface="Playfair Display"/>
                <a:cs typeface="Playfair Display"/>
                <a:sym typeface="Playfair Display"/>
              </a:rPr>
              <a:t>Unexpected Issue: Multicollinearity</a:t>
            </a:r>
            <a:endParaRPr b="1" sz="3500">
              <a:solidFill>
                <a:schemeClr val="dk1"/>
              </a:solidFill>
              <a:latin typeface="Playfair Display"/>
              <a:ea typeface="Playfair Display"/>
              <a:cs typeface="Playfair Display"/>
              <a:sym typeface="Playfair Display"/>
            </a:endParaRPr>
          </a:p>
          <a:p>
            <a:pPr indent="0" lvl="0" marL="457200" rtl="0" algn="l">
              <a:lnSpc>
                <a:spcPct val="130000"/>
              </a:lnSpc>
              <a:spcBef>
                <a:spcPts val="0"/>
              </a:spcBef>
              <a:spcAft>
                <a:spcPts val="0"/>
              </a:spcAft>
              <a:buNone/>
            </a:pPr>
            <a:r>
              <a:rPr b="1" lang="en-US" sz="3500">
                <a:solidFill>
                  <a:schemeClr val="dk1"/>
                </a:solidFill>
                <a:latin typeface="Proxima Nova"/>
                <a:ea typeface="Proxima Nova"/>
                <a:cs typeface="Proxima Nova"/>
                <a:sym typeface="Proxima Nova"/>
              </a:rPr>
              <a:t>*</a:t>
            </a:r>
            <a:r>
              <a:rPr lang="en-US" sz="3500">
                <a:solidFill>
                  <a:schemeClr val="dk1"/>
                </a:solidFill>
                <a:latin typeface="Proxima Nova"/>
                <a:ea typeface="Proxima Nova"/>
                <a:cs typeface="Proxima Nova"/>
                <a:sym typeface="Proxima Nova"/>
              </a:rPr>
              <a:t> Many columns had similar accuracy scores</a:t>
            </a:r>
            <a:endParaRPr sz="3500">
              <a:solidFill>
                <a:schemeClr val="dk1"/>
              </a:solidFill>
              <a:latin typeface="Proxima Nova"/>
              <a:ea typeface="Proxima Nova"/>
              <a:cs typeface="Proxima Nova"/>
              <a:sym typeface="Proxima Nova"/>
            </a:endParaRPr>
          </a:p>
          <a:p>
            <a:pPr indent="0" lvl="0" marL="457200" rtl="0" algn="l">
              <a:lnSpc>
                <a:spcPct val="130000"/>
              </a:lnSpc>
              <a:spcBef>
                <a:spcPts val="0"/>
              </a:spcBef>
              <a:spcAft>
                <a:spcPts val="0"/>
              </a:spcAft>
              <a:buNone/>
            </a:pPr>
            <a:r>
              <a:rPr lang="en-US" sz="3500">
                <a:solidFill>
                  <a:schemeClr val="dk1"/>
                </a:solidFill>
                <a:latin typeface="Proxima Nova"/>
                <a:ea typeface="Proxima Nova"/>
                <a:cs typeface="Proxima Nova"/>
                <a:sym typeface="Proxima Nova"/>
              </a:rPr>
              <a:t>* Calculated the </a:t>
            </a:r>
            <a:r>
              <a:rPr b="1" lang="en-US" sz="3500">
                <a:solidFill>
                  <a:schemeClr val="dk1"/>
                </a:solidFill>
                <a:latin typeface="Proxima Nova"/>
                <a:ea typeface="Proxima Nova"/>
                <a:cs typeface="Proxima Nova"/>
                <a:sym typeface="Proxima Nova"/>
              </a:rPr>
              <a:t>Variance Inflation Factor (VIF) </a:t>
            </a:r>
            <a:r>
              <a:rPr lang="en-US" sz="3500">
                <a:solidFill>
                  <a:schemeClr val="dk1"/>
                </a:solidFill>
                <a:latin typeface="Proxima Nova"/>
                <a:ea typeface="Proxima Nova"/>
                <a:cs typeface="Proxima Nova"/>
                <a:sym typeface="Proxima Nova"/>
              </a:rPr>
              <a:t>to identify these features</a:t>
            </a:r>
            <a:endParaRPr sz="3500">
              <a:solidFill>
                <a:schemeClr val="dk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47" name="Shape 347"/>
        <p:cNvGrpSpPr/>
        <p:nvPr/>
      </p:nvGrpSpPr>
      <p:grpSpPr>
        <a:xfrm>
          <a:off x="0" y="0"/>
          <a:ext cx="0" cy="0"/>
          <a:chOff x="0" y="0"/>
          <a:chExt cx="0" cy="0"/>
        </a:xfrm>
      </p:grpSpPr>
      <p:grpSp>
        <p:nvGrpSpPr>
          <p:cNvPr id="348" name="Google Shape;348;p31"/>
          <p:cNvGrpSpPr/>
          <p:nvPr/>
        </p:nvGrpSpPr>
        <p:grpSpPr>
          <a:xfrm>
            <a:off x="75" y="-238123"/>
            <a:ext cx="18287843" cy="1682498"/>
            <a:chOff x="0" y="-57150"/>
            <a:chExt cx="6128839" cy="1803900"/>
          </a:xfrm>
        </p:grpSpPr>
        <p:sp>
          <p:nvSpPr>
            <p:cNvPr id="349" name="Google Shape;349;p31"/>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50" name="Google Shape;350;p31"/>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1" name="Google Shape;351;p31"/>
          <p:cNvSpPr txBox="1"/>
          <p:nvPr/>
        </p:nvSpPr>
        <p:spPr>
          <a:xfrm>
            <a:off x="-421100" y="2900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3- Accounting for VIF</a:t>
            </a:r>
            <a:endParaRPr sz="7500">
              <a:latin typeface="Playfair Display"/>
              <a:ea typeface="Playfair Display"/>
              <a:cs typeface="Playfair Display"/>
              <a:sym typeface="Playfair Display"/>
            </a:endParaRPr>
          </a:p>
        </p:txBody>
      </p:sp>
      <p:sp>
        <p:nvSpPr>
          <p:cNvPr id="352" name="Google Shape;352;p31"/>
          <p:cNvSpPr txBox="1"/>
          <p:nvPr/>
        </p:nvSpPr>
        <p:spPr>
          <a:xfrm>
            <a:off x="887350" y="2436375"/>
            <a:ext cx="17115000" cy="13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3500">
                <a:solidFill>
                  <a:schemeClr val="dk1"/>
                </a:solidFill>
                <a:latin typeface="Playfair Display"/>
                <a:ea typeface="Playfair Display"/>
                <a:cs typeface="Playfair Display"/>
                <a:sym typeface="Playfair Display"/>
              </a:rPr>
              <a:t>VIF analysis revealed that some features were too similar, causing collinearity in Industry and Department columns.</a:t>
            </a:r>
            <a:endParaRPr sz="3500">
              <a:solidFill>
                <a:schemeClr val="dk1"/>
              </a:solidFill>
            </a:endParaRPr>
          </a:p>
        </p:txBody>
      </p:sp>
      <p:sp>
        <p:nvSpPr>
          <p:cNvPr id="353" name="Google Shape;353;p31"/>
          <p:cNvSpPr txBox="1"/>
          <p:nvPr/>
        </p:nvSpPr>
        <p:spPr>
          <a:xfrm>
            <a:off x="887350" y="4389300"/>
            <a:ext cx="16858500" cy="13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3500">
                <a:solidFill>
                  <a:schemeClr val="dk1"/>
                </a:solidFill>
                <a:latin typeface="Playfair Display"/>
                <a:ea typeface="Playfair Display"/>
                <a:cs typeface="Playfair Display"/>
                <a:sym typeface="Playfair Display"/>
              </a:rPr>
              <a:t>Cause: </a:t>
            </a:r>
            <a:r>
              <a:rPr lang="en-US" sz="3500">
                <a:solidFill>
                  <a:schemeClr val="dk1"/>
                </a:solidFill>
                <a:latin typeface="Proxima Nova"/>
                <a:ea typeface="Proxima Nova"/>
                <a:cs typeface="Proxima Nova"/>
                <a:sym typeface="Proxima Nova"/>
              </a:rPr>
              <a:t>An extra reference column in one-hot encoding created a </a:t>
            </a:r>
            <a:r>
              <a:rPr b="1" lang="en-US" sz="3500">
                <a:solidFill>
                  <a:schemeClr val="dk1"/>
                </a:solidFill>
                <a:latin typeface="Proxima Nova"/>
                <a:ea typeface="Proxima Nova"/>
                <a:cs typeface="Proxima Nova"/>
                <a:sym typeface="Proxima Nova"/>
              </a:rPr>
              <a:t>dummy variable trap.</a:t>
            </a:r>
            <a:endParaRPr sz="3500"/>
          </a:p>
        </p:txBody>
      </p:sp>
      <p:sp>
        <p:nvSpPr>
          <p:cNvPr id="354" name="Google Shape;354;p31"/>
          <p:cNvSpPr txBox="1"/>
          <p:nvPr/>
        </p:nvSpPr>
        <p:spPr>
          <a:xfrm>
            <a:off x="887350" y="6587500"/>
            <a:ext cx="17115000" cy="227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3500">
                <a:solidFill>
                  <a:schemeClr val="dk1"/>
                </a:solidFill>
                <a:latin typeface="Playfair Display"/>
                <a:ea typeface="Playfair Display"/>
                <a:cs typeface="Playfair Display"/>
                <a:sym typeface="Playfair Display"/>
              </a:rPr>
              <a:t>Fix &amp; Model Impact</a:t>
            </a:r>
            <a:endParaRPr b="1" sz="3500">
              <a:solidFill>
                <a:schemeClr val="dk1"/>
              </a:solidFill>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lang="en-US" sz="3500">
                <a:solidFill>
                  <a:schemeClr val="dk1"/>
                </a:solidFill>
                <a:latin typeface="Proxima Nova"/>
                <a:ea typeface="Proxima Nova"/>
                <a:cs typeface="Proxima Nova"/>
                <a:sym typeface="Proxima Nova"/>
              </a:rPr>
              <a:t>Accuracy dropped to 50% due to information loss.</a:t>
            </a:r>
            <a:endParaRPr sz="35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US" sz="3500">
                <a:solidFill>
                  <a:schemeClr val="dk1"/>
                </a:solidFill>
                <a:latin typeface="Proxima Nova"/>
                <a:ea typeface="Proxima Nova"/>
                <a:cs typeface="Proxima Nova"/>
                <a:sym typeface="Proxima Nova"/>
              </a:rPr>
              <a:t>Model over-relied on dummy variables, reducing generalization</a:t>
            </a:r>
            <a:endParaRPr sz="3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58" name="Shape 358"/>
        <p:cNvGrpSpPr/>
        <p:nvPr/>
      </p:nvGrpSpPr>
      <p:grpSpPr>
        <a:xfrm>
          <a:off x="0" y="0"/>
          <a:ext cx="0" cy="0"/>
          <a:chOff x="0" y="0"/>
          <a:chExt cx="0" cy="0"/>
        </a:xfrm>
      </p:grpSpPr>
      <p:grpSp>
        <p:nvGrpSpPr>
          <p:cNvPr id="359" name="Google Shape;359;p32"/>
          <p:cNvGrpSpPr/>
          <p:nvPr/>
        </p:nvGrpSpPr>
        <p:grpSpPr>
          <a:xfrm>
            <a:off x="75" y="-238123"/>
            <a:ext cx="18287843" cy="1682498"/>
            <a:chOff x="0" y="-57150"/>
            <a:chExt cx="6128839" cy="1803900"/>
          </a:xfrm>
        </p:grpSpPr>
        <p:sp>
          <p:nvSpPr>
            <p:cNvPr id="360" name="Google Shape;360;p32"/>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61" name="Google Shape;361;p32"/>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2" name="Google Shape;362;p32"/>
          <p:cNvSpPr txBox="1"/>
          <p:nvPr/>
        </p:nvSpPr>
        <p:spPr>
          <a:xfrm>
            <a:off x="-421100" y="2900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3- Accounting for VIF</a:t>
            </a:r>
            <a:endParaRPr sz="7500">
              <a:latin typeface="Playfair Display"/>
              <a:ea typeface="Playfair Display"/>
              <a:cs typeface="Playfair Display"/>
              <a:sym typeface="Playfair Display"/>
            </a:endParaRPr>
          </a:p>
        </p:txBody>
      </p:sp>
      <p:sp>
        <p:nvSpPr>
          <p:cNvPr id="363" name="Google Shape;363;p32"/>
          <p:cNvSpPr txBox="1"/>
          <p:nvPr/>
        </p:nvSpPr>
        <p:spPr>
          <a:xfrm>
            <a:off x="2962550" y="5151975"/>
            <a:ext cx="6180000" cy="1847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a:t>
            </a:r>
            <a:r>
              <a:rPr b="1" lang="en-US" sz="3000">
                <a:solidFill>
                  <a:schemeClr val="dk1"/>
                </a:solidFill>
                <a:latin typeface="Playfair Display"/>
                <a:ea typeface="Playfair Display"/>
                <a:cs typeface="Playfair Display"/>
                <a:sym typeface="Playfair Display"/>
              </a:rPr>
              <a:t> </a:t>
            </a:r>
            <a:r>
              <a:rPr b="1" lang="en-US" sz="3000">
                <a:solidFill>
                  <a:schemeClr val="dk1"/>
                </a:solidFill>
                <a:latin typeface="Playfair Display"/>
                <a:ea typeface="Playfair Display"/>
                <a:cs typeface="Playfair Display"/>
                <a:sym typeface="Playfair Display"/>
              </a:rPr>
              <a:t>Job Signals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Engineering Department (+1.06)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Administrative Department (+0.91)</a:t>
            </a:r>
            <a:endParaRPr sz="3000">
              <a:solidFill>
                <a:schemeClr val="dk1"/>
              </a:solidFill>
              <a:latin typeface="Proxima Nova"/>
              <a:ea typeface="Proxima Nova"/>
              <a:cs typeface="Proxima Nova"/>
              <a:sym typeface="Proxima Nova"/>
            </a:endParaRPr>
          </a:p>
        </p:txBody>
      </p:sp>
      <p:sp>
        <p:nvSpPr>
          <p:cNvPr id="364" name="Google Shape;364;p32"/>
          <p:cNvSpPr txBox="1"/>
          <p:nvPr/>
        </p:nvSpPr>
        <p:spPr>
          <a:xfrm>
            <a:off x="10156700" y="5151975"/>
            <a:ext cx="4744200" cy="1847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a:t>
            </a:r>
            <a:r>
              <a:rPr b="1" lang="en-US" sz="3000">
                <a:solidFill>
                  <a:schemeClr val="dk1"/>
                </a:solidFill>
                <a:latin typeface="Playfair Display"/>
                <a:ea typeface="Playfair Display"/>
                <a:cs typeface="Playfair Display"/>
                <a:sym typeface="Playfair Display"/>
              </a:rPr>
              <a:t>Job Signals</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Company  Logo (-2.15)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Education Industry (-0.81)</a:t>
            </a:r>
            <a:endParaRPr sz="3000">
              <a:solidFill>
                <a:schemeClr val="dk1"/>
              </a:solidFill>
              <a:latin typeface="Proxima Nova"/>
              <a:ea typeface="Proxima Nova"/>
              <a:cs typeface="Proxima Nova"/>
              <a:sym typeface="Proxima Nova"/>
            </a:endParaRPr>
          </a:p>
        </p:txBody>
      </p:sp>
      <p:grpSp>
        <p:nvGrpSpPr>
          <p:cNvPr id="365" name="Google Shape;365;p32"/>
          <p:cNvGrpSpPr/>
          <p:nvPr/>
        </p:nvGrpSpPr>
        <p:grpSpPr>
          <a:xfrm>
            <a:off x="3611543" y="2157541"/>
            <a:ext cx="11064907" cy="1625117"/>
            <a:chOff x="733843" y="2781041"/>
            <a:chExt cx="11064907" cy="1625117"/>
          </a:xfrm>
        </p:grpSpPr>
        <p:sp>
          <p:nvSpPr>
            <p:cNvPr id="366" name="Google Shape;366;p32"/>
            <p:cNvSpPr/>
            <p:nvPr/>
          </p:nvSpPr>
          <p:spPr>
            <a:xfrm>
              <a:off x="733843" y="2781041"/>
              <a:ext cx="6003654" cy="1625117"/>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367" name="Google Shape;367;p32"/>
            <p:cNvSpPr txBox="1"/>
            <p:nvPr/>
          </p:nvSpPr>
          <p:spPr>
            <a:xfrm>
              <a:off x="1406595" y="3193403"/>
              <a:ext cx="4657500" cy="8004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4000">
                  <a:solidFill>
                    <a:schemeClr val="accent2"/>
                  </a:solidFill>
                  <a:latin typeface="Playfair Display"/>
                  <a:ea typeface="Playfair Display"/>
                  <a:cs typeface="Playfair Display"/>
                  <a:sym typeface="Playfair Display"/>
                </a:rPr>
                <a:t>Logistic Regression</a:t>
              </a:r>
              <a:endParaRPr sz="4000">
                <a:solidFill>
                  <a:schemeClr val="accent2"/>
                </a:solidFill>
                <a:latin typeface="Playfair Display"/>
                <a:ea typeface="Playfair Display"/>
                <a:cs typeface="Playfair Display"/>
                <a:sym typeface="Playfair Display"/>
              </a:endParaRPr>
            </a:p>
          </p:txBody>
        </p:sp>
        <p:sp>
          <p:nvSpPr>
            <p:cNvPr id="368" name="Google Shape;368;p32"/>
            <p:cNvSpPr txBox="1"/>
            <p:nvPr/>
          </p:nvSpPr>
          <p:spPr>
            <a:xfrm>
              <a:off x="7057550" y="3231950"/>
              <a:ext cx="4741200" cy="723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500">
                  <a:solidFill>
                    <a:schemeClr val="dk1"/>
                  </a:solidFill>
                  <a:latin typeface="Playfair Display"/>
                  <a:ea typeface="Playfair Display"/>
                  <a:cs typeface="Playfair Display"/>
                  <a:sym typeface="Playfair Display"/>
                </a:rPr>
                <a:t>Accuracy: 78%</a:t>
              </a:r>
              <a:endParaRPr sz="3500">
                <a:solidFill>
                  <a:schemeClr val="dk1"/>
                </a:solidFill>
                <a:latin typeface="Playfair Display"/>
                <a:ea typeface="Playfair Display"/>
                <a:cs typeface="Playfair Display"/>
                <a:sym typeface="Playfair Display"/>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72" name="Shape 372"/>
        <p:cNvGrpSpPr/>
        <p:nvPr/>
      </p:nvGrpSpPr>
      <p:grpSpPr>
        <a:xfrm>
          <a:off x="0" y="0"/>
          <a:ext cx="0" cy="0"/>
          <a:chOff x="0" y="0"/>
          <a:chExt cx="0" cy="0"/>
        </a:xfrm>
      </p:grpSpPr>
      <p:grpSp>
        <p:nvGrpSpPr>
          <p:cNvPr id="373" name="Google Shape;373;p33"/>
          <p:cNvGrpSpPr/>
          <p:nvPr/>
        </p:nvGrpSpPr>
        <p:grpSpPr>
          <a:xfrm>
            <a:off x="75" y="-238123"/>
            <a:ext cx="18287843" cy="1682498"/>
            <a:chOff x="0" y="-57150"/>
            <a:chExt cx="6128839" cy="1803900"/>
          </a:xfrm>
        </p:grpSpPr>
        <p:sp>
          <p:nvSpPr>
            <p:cNvPr id="374" name="Google Shape;374;p33"/>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75" name="Google Shape;375;p33"/>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6" name="Google Shape;376;p33"/>
          <p:cNvSpPr txBox="1"/>
          <p:nvPr/>
        </p:nvSpPr>
        <p:spPr>
          <a:xfrm>
            <a:off x="-421100" y="290013"/>
            <a:ext cx="19731900" cy="923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000">
                <a:solidFill>
                  <a:srgbClr val="3A3E39"/>
                </a:solidFill>
                <a:latin typeface="Playfair Display"/>
                <a:ea typeface="Playfair Display"/>
                <a:cs typeface="Playfair Display"/>
                <a:sym typeface="Playfair Display"/>
              </a:rPr>
              <a:t>Version 4- Removing highly correlated columns</a:t>
            </a:r>
            <a:endParaRPr sz="6000">
              <a:latin typeface="Playfair Display"/>
              <a:ea typeface="Playfair Display"/>
              <a:cs typeface="Playfair Display"/>
              <a:sym typeface="Playfair Display"/>
            </a:endParaRPr>
          </a:p>
        </p:txBody>
      </p:sp>
      <p:sp>
        <p:nvSpPr>
          <p:cNvPr id="377" name="Google Shape;377;p33"/>
          <p:cNvSpPr txBox="1"/>
          <p:nvPr/>
        </p:nvSpPr>
        <p:spPr>
          <a:xfrm>
            <a:off x="1173125" y="1729888"/>
            <a:ext cx="14498100" cy="14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000">
              <a:solidFill>
                <a:schemeClr val="dk1"/>
              </a:solidFill>
              <a:latin typeface="Playfair Display"/>
              <a:ea typeface="Playfair Display"/>
              <a:cs typeface="Playfair Display"/>
              <a:sym typeface="Playfair Display"/>
            </a:endParaRPr>
          </a:p>
        </p:txBody>
      </p:sp>
      <p:sp>
        <p:nvSpPr>
          <p:cNvPr id="378" name="Google Shape;378;p33"/>
          <p:cNvSpPr txBox="1"/>
          <p:nvPr/>
        </p:nvSpPr>
        <p:spPr>
          <a:xfrm>
            <a:off x="1067200" y="1975000"/>
            <a:ext cx="16755300" cy="9234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Clr>
                <a:schemeClr val="dk1"/>
              </a:buClr>
              <a:buSzPts val="1100"/>
              <a:buFont typeface="Arial"/>
              <a:buNone/>
            </a:pPr>
            <a:r>
              <a:rPr b="1" lang="en-US" sz="4000">
                <a:solidFill>
                  <a:schemeClr val="dk1"/>
                </a:solidFill>
                <a:latin typeface="Playfair Display"/>
                <a:ea typeface="Playfair Display"/>
                <a:cs typeface="Playfair Display"/>
                <a:sym typeface="Playfair Display"/>
              </a:rPr>
              <a:t>Version A</a:t>
            </a:r>
            <a:r>
              <a:rPr b="1" lang="en-US" sz="4000">
                <a:solidFill>
                  <a:schemeClr val="dk1"/>
                </a:solidFill>
                <a:latin typeface="Playfair Display"/>
                <a:ea typeface="Playfair Display"/>
                <a:cs typeface="Playfair Display"/>
                <a:sym typeface="Playfair Display"/>
              </a:rPr>
              <a:t>: Dropping Standardized Industry </a:t>
            </a:r>
            <a:r>
              <a:rPr lang="en-US" sz="4000">
                <a:solidFill>
                  <a:schemeClr val="dk1"/>
                </a:solidFill>
                <a:latin typeface="Playfair Display"/>
                <a:ea typeface="Playfair Display"/>
                <a:cs typeface="Playfair Display"/>
                <a:sym typeface="Playfair Display"/>
              </a:rPr>
              <a:t>Accuracy = 49%</a:t>
            </a:r>
            <a:endParaRPr sz="2400">
              <a:solidFill>
                <a:schemeClr val="dk1"/>
              </a:solidFill>
              <a:latin typeface="Playfair Display"/>
              <a:ea typeface="Playfair Display"/>
              <a:cs typeface="Playfair Display"/>
              <a:sym typeface="Playfair Display"/>
            </a:endParaRPr>
          </a:p>
        </p:txBody>
      </p:sp>
      <p:sp>
        <p:nvSpPr>
          <p:cNvPr id="379" name="Google Shape;379;p33"/>
          <p:cNvSpPr txBox="1"/>
          <p:nvPr/>
        </p:nvSpPr>
        <p:spPr>
          <a:xfrm>
            <a:off x="2576900" y="6084675"/>
            <a:ext cx="5194800" cy="1847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a:t>
            </a:r>
            <a:r>
              <a:rPr b="1" lang="en-US" sz="3000">
                <a:solidFill>
                  <a:schemeClr val="dk1"/>
                </a:solidFill>
                <a:latin typeface="Playfair Display"/>
                <a:ea typeface="Playfair Display"/>
                <a:cs typeface="Playfair Display"/>
                <a:sym typeface="Playfair Display"/>
              </a:rPr>
              <a:t> </a:t>
            </a:r>
            <a:r>
              <a:rPr b="1" lang="en-US" sz="3000">
                <a:solidFill>
                  <a:schemeClr val="dk1"/>
                </a:solidFill>
                <a:latin typeface="Playfair Display"/>
                <a:ea typeface="Playfair Display"/>
                <a:cs typeface="Playfair Display"/>
                <a:sym typeface="Playfair Display"/>
              </a:rPr>
              <a:t>Job Signals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Real Estate Industry</a:t>
            </a:r>
            <a:r>
              <a:rPr lang="en-US" sz="3000">
                <a:solidFill>
                  <a:schemeClr val="dk1"/>
                </a:solidFill>
                <a:latin typeface="Playfair Display"/>
                <a:ea typeface="Playfair Display"/>
                <a:cs typeface="Playfair Display"/>
                <a:sym typeface="Playfair Display"/>
              </a:rPr>
              <a:t>(+1.31)</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Finance Industry (+1.05)</a:t>
            </a:r>
            <a:endParaRPr sz="3000">
              <a:solidFill>
                <a:schemeClr val="dk1"/>
              </a:solidFill>
              <a:latin typeface="Proxima Nova"/>
              <a:ea typeface="Proxima Nova"/>
              <a:cs typeface="Proxima Nova"/>
              <a:sym typeface="Proxima Nova"/>
            </a:endParaRPr>
          </a:p>
        </p:txBody>
      </p:sp>
      <p:sp>
        <p:nvSpPr>
          <p:cNvPr id="380" name="Google Shape;380;p33"/>
          <p:cNvSpPr txBox="1"/>
          <p:nvPr/>
        </p:nvSpPr>
        <p:spPr>
          <a:xfrm>
            <a:off x="9962600" y="6084663"/>
            <a:ext cx="5351400" cy="1847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a:t>
            </a:r>
            <a:r>
              <a:rPr b="1" lang="en-US" sz="3000">
                <a:solidFill>
                  <a:schemeClr val="dk1"/>
                </a:solidFill>
                <a:latin typeface="Playfair Display"/>
                <a:ea typeface="Playfair Display"/>
                <a:cs typeface="Playfair Display"/>
                <a:sym typeface="Playfair Display"/>
              </a:rPr>
              <a:t>Job Signals</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Company  Logo (-2.24)</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Education Industry (-1.47)</a:t>
            </a:r>
            <a:endParaRPr sz="3000">
              <a:solidFill>
                <a:schemeClr val="dk1"/>
              </a:solidFill>
              <a:latin typeface="Proxima Nova"/>
              <a:ea typeface="Proxima Nova"/>
              <a:cs typeface="Proxima Nova"/>
              <a:sym typeface="Proxima Nova"/>
            </a:endParaRPr>
          </a:p>
        </p:txBody>
      </p:sp>
      <p:grpSp>
        <p:nvGrpSpPr>
          <p:cNvPr id="381" name="Google Shape;381;p33"/>
          <p:cNvGrpSpPr/>
          <p:nvPr/>
        </p:nvGrpSpPr>
        <p:grpSpPr>
          <a:xfrm>
            <a:off x="3575700" y="3726743"/>
            <a:ext cx="11433207" cy="1154134"/>
            <a:chOff x="60443" y="3232023"/>
            <a:chExt cx="11433207" cy="10388248"/>
          </a:xfrm>
        </p:grpSpPr>
        <p:sp>
          <p:nvSpPr>
            <p:cNvPr id="382" name="Google Shape;382;p33"/>
            <p:cNvSpPr/>
            <p:nvPr/>
          </p:nvSpPr>
          <p:spPr>
            <a:xfrm>
              <a:off x="60443" y="3232023"/>
              <a:ext cx="6003654" cy="10388248"/>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383" name="Google Shape;383;p33"/>
            <p:cNvSpPr txBox="1"/>
            <p:nvPr/>
          </p:nvSpPr>
          <p:spPr>
            <a:xfrm>
              <a:off x="197567" y="4824012"/>
              <a:ext cx="5729400" cy="7204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4000">
                  <a:solidFill>
                    <a:schemeClr val="accent2"/>
                  </a:solidFill>
                  <a:latin typeface="Playfair Display"/>
                  <a:ea typeface="Playfair Display"/>
                  <a:cs typeface="Playfair Display"/>
                  <a:sym typeface="Playfair Display"/>
                </a:rPr>
                <a:t>Threshold Accuracy</a:t>
              </a:r>
              <a:endParaRPr sz="4000">
                <a:solidFill>
                  <a:schemeClr val="accent2"/>
                </a:solidFill>
                <a:latin typeface="Playfair Display"/>
                <a:ea typeface="Playfair Display"/>
                <a:cs typeface="Playfair Display"/>
                <a:sym typeface="Playfair Display"/>
              </a:endParaRPr>
            </a:p>
          </p:txBody>
        </p:sp>
        <p:sp>
          <p:nvSpPr>
            <p:cNvPr id="384" name="Google Shape;384;p33"/>
            <p:cNvSpPr txBox="1"/>
            <p:nvPr/>
          </p:nvSpPr>
          <p:spPr>
            <a:xfrm>
              <a:off x="6752450" y="5170406"/>
              <a:ext cx="4741200" cy="6511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500">
                  <a:solidFill>
                    <a:schemeClr val="dk1"/>
                  </a:solidFill>
                  <a:latin typeface="Playfair Display"/>
                  <a:ea typeface="Playfair Display"/>
                  <a:cs typeface="Playfair Display"/>
                  <a:sym typeface="Playfair Display"/>
                </a:rPr>
                <a:t>Accuracy: 76%</a:t>
              </a:r>
              <a:endParaRPr sz="3500">
                <a:solidFill>
                  <a:schemeClr val="dk1"/>
                </a:solidFill>
                <a:latin typeface="Playfair Display"/>
                <a:ea typeface="Playfair Display"/>
                <a:cs typeface="Playfair Display"/>
                <a:sym typeface="Playfair Display"/>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88" name="Shape 388"/>
        <p:cNvGrpSpPr/>
        <p:nvPr/>
      </p:nvGrpSpPr>
      <p:grpSpPr>
        <a:xfrm>
          <a:off x="0" y="0"/>
          <a:ext cx="0" cy="0"/>
          <a:chOff x="0" y="0"/>
          <a:chExt cx="0" cy="0"/>
        </a:xfrm>
      </p:grpSpPr>
      <p:grpSp>
        <p:nvGrpSpPr>
          <p:cNvPr id="389" name="Google Shape;389;p34"/>
          <p:cNvGrpSpPr/>
          <p:nvPr/>
        </p:nvGrpSpPr>
        <p:grpSpPr>
          <a:xfrm>
            <a:off x="75" y="-238123"/>
            <a:ext cx="18287843" cy="1682498"/>
            <a:chOff x="0" y="-57150"/>
            <a:chExt cx="6128839" cy="1803900"/>
          </a:xfrm>
        </p:grpSpPr>
        <p:sp>
          <p:nvSpPr>
            <p:cNvPr id="390" name="Google Shape;390;p34"/>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91" name="Google Shape;391;p34"/>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2" name="Google Shape;392;p34"/>
          <p:cNvSpPr txBox="1"/>
          <p:nvPr/>
        </p:nvSpPr>
        <p:spPr>
          <a:xfrm>
            <a:off x="-421100" y="290013"/>
            <a:ext cx="19731900" cy="923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000">
                <a:solidFill>
                  <a:srgbClr val="3A3E39"/>
                </a:solidFill>
                <a:latin typeface="Playfair Display"/>
                <a:ea typeface="Playfair Display"/>
                <a:cs typeface="Playfair Display"/>
                <a:sym typeface="Playfair Display"/>
              </a:rPr>
              <a:t>Version 4- Removing highly correlated columns</a:t>
            </a:r>
            <a:endParaRPr sz="6000">
              <a:latin typeface="Playfair Display"/>
              <a:ea typeface="Playfair Display"/>
              <a:cs typeface="Playfair Display"/>
              <a:sym typeface="Playfair Display"/>
            </a:endParaRPr>
          </a:p>
        </p:txBody>
      </p:sp>
      <p:sp>
        <p:nvSpPr>
          <p:cNvPr id="393" name="Google Shape;393;p34"/>
          <p:cNvSpPr txBox="1"/>
          <p:nvPr/>
        </p:nvSpPr>
        <p:spPr>
          <a:xfrm>
            <a:off x="887400" y="1948900"/>
            <a:ext cx="16513200" cy="9234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b="1" lang="en-US" sz="4000">
                <a:solidFill>
                  <a:schemeClr val="dk1"/>
                </a:solidFill>
                <a:latin typeface="Playfair Display"/>
                <a:ea typeface="Playfair Display"/>
                <a:cs typeface="Playfair Display"/>
                <a:sym typeface="Playfair Display"/>
              </a:rPr>
              <a:t>Version B</a:t>
            </a:r>
            <a:r>
              <a:rPr b="1" lang="en-US" sz="4000">
                <a:solidFill>
                  <a:schemeClr val="dk1"/>
                </a:solidFill>
                <a:latin typeface="Playfair Display"/>
                <a:ea typeface="Playfair Display"/>
                <a:cs typeface="Playfair Display"/>
                <a:sym typeface="Playfair Display"/>
              </a:rPr>
              <a:t>:  Dropping </a:t>
            </a:r>
            <a:r>
              <a:rPr b="1" lang="en-US" sz="4000">
                <a:solidFill>
                  <a:schemeClr val="dk1"/>
                </a:solidFill>
                <a:latin typeface="Playfair Display"/>
                <a:ea typeface="Playfair Display"/>
                <a:cs typeface="Playfair Display"/>
                <a:sym typeface="Playfair Display"/>
              </a:rPr>
              <a:t>Standardized</a:t>
            </a:r>
            <a:r>
              <a:rPr b="1" lang="en-US" sz="4000">
                <a:solidFill>
                  <a:schemeClr val="dk1"/>
                </a:solidFill>
                <a:latin typeface="Playfair Display"/>
                <a:ea typeface="Playfair Display"/>
                <a:cs typeface="Playfair Display"/>
                <a:sym typeface="Playfair Display"/>
              </a:rPr>
              <a:t> Industry </a:t>
            </a:r>
            <a:r>
              <a:rPr lang="en-US" sz="4000">
                <a:solidFill>
                  <a:schemeClr val="dk1"/>
                </a:solidFill>
                <a:latin typeface="Playfair Display"/>
                <a:ea typeface="Playfair Display"/>
                <a:cs typeface="Playfair Display"/>
                <a:sym typeface="Playfair Display"/>
              </a:rPr>
              <a:t>Accuracy = 46%</a:t>
            </a:r>
            <a:endParaRPr sz="2400">
              <a:solidFill>
                <a:schemeClr val="dk1"/>
              </a:solidFill>
              <a:latin typeface="Playfair Display"/>
              <a:ea typeface="Playfair Display"/>
              <a:cs typeface="Playfair Display"/>
              <a:sym typeface="Playfair Display"/>
            </a:endParaRPr>
          </a:p>
        </p:txBody>
      </p:sp>
      <p:sp>
        <p:nvSpPr>
          <p:cNvPr id="394" name="Google Shape;394;p34"/>
          <p:cNvSpPr txBox="1"/>
          <p:nvPr/>
        </p:nvSpPr>
        <p:spPr>
          <a:xfrm>
            <a:off x="10101950" y="5993700"/>
            <a:ext cx="4455000" cy="1246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a:t>
            </a:r>
            <a:r>
              <a:rPr b="1" lang="en-US" sz="3000">
                <a:solidFill>
                  <a:schemeClr val="dk1"/>
                </a:solidFill>
                <a:latin typeface="Playfair Display"/>
                <a:ea typeface="Playfair Display"/>
                <a:cs typeface="Playfair Display"/>
                <a:sym typeface="Playfair Display"/>
              </a:rPr>
              <a:t>Job Signals</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layfair Display"/>
                <a:ea typeface="Playfair Display"/>
                <a:cs typeface="Playfair Display"/>
                <a:sym typeface="Playfair Display"/>
              </a:rPr>
              <a:t>Company  Logo (-2.12)</a:t>
            </a:r>
            <a:endParaRPr sz="3000">
              <a:solidFill>
                <a:schemeClr val="dk1"/>
              </a:solidFill>
              <a:latin typeface="Proxima Nova"/>
              <a:ea typeface="Proxima Nova"/>
              <a:cs typeface="Proxima Nova"/>
              <a:sym typeface="Proxima Nova"/>
            </a:endParaRPr>
          </a:p>
        </p:txBody>
      </p:sp>
      <p:sp>
        <p:nvSpPr>
          <p:cNvPr id="395" name="Google Shape;395;p34"/>
          <p:cNvSpPr txBox="1"/>
          <p:nvPr/>
        </p:nvSpPr>
        <p:spPr>
          <a:xfrm>
            <a:off x="3056100" y="5993700"/>
            <a:ext cx="5958900" cy="1246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a:t>
            </a:r>
            <a:r>
              <a:rPr b="1" lang="en-US" sz="3000">
                <a:solidFill>
                  <a:schemeClr val="dk1"/>
                </a:solidFill>
                <a:latin typeface="Playfair Display"/>
                <a:ea typeface="Playfair Display"/>
                <a:cs typeface="Playfair Display"/>
                <a:sym typeface="Playfair Display"/>
              </a:rPr>
              <a:t> </a:t>
            </a:r>
            <a:r>
              <a:rPr b="1" lang="en-US" sz="3000">
                <a:solidFill>
                  <a:schemeClr val="dk1"/>
                </a:solidFill>
                <a:latin typeface="Playfair Display"/>
                <a:ea typeface="Playfair Display"/>
                <a:cs typeface="Playfair Display"/>
                <a:sym typeface="Playfair Display"/>
              </a:rPr>
              <a:t>Job Signals</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layfair Display"/>
                <a:ea typeface="Playfair Display"/>
                <a:cs typeface="Playfair Display"/>
                <a:sym typeface="Playfair Display"/>
              </a:rPr>
              <a:t>Engineering Department (+1.31)</a:t>
            </a:r>
            <a:endParaRPr sz="3000">
              <a:solidFill>
                <a:schemeClr val="dk1"/>
              </a:solidFill>
              <a:latin typeface="Proxima Nova"/>
              <a:ea typeface="Proxima Nova"/>
              <a:cs typeface="Proxima Nova"/>
              <a:sym typeface="Proxima Nova"/>
            </a:endParaRPr>
          </a:p>
        </p:txBody>
      </p:sp>
      <p:grpSp>
        <p:nvGrpSpPr>
          <p:cNvPr id="396" name="Google Shape;396;p34"/>
          <p:cNvGrpSpPr/>
          <p:nvPr/>
        </p:nvGrpSpPr>
        <p:grpSpPr>
          <a:xfrm>
            <a:off x="3575700" y="3726743"/>
            <a:ext cx="11433207" cy="1154134"/>
            <a:chOff x="60443" y="3232023"/>
            <a:chExt cx="11433207" cy="10388248"/>
          </a:xfrm>
        </p:grpSpPr>
        <p:sp>
          <p:nvSpPr>
            <p:cNvPr id="397" name="Google Shape;397;p34"/>
            <p:cNvSpPr/>
            <p:nvPr/>
          </p:nvSpPr>
          <p:spPr>
            <a:xfrm>
              <a:off x="60443" y="3232023"/>
              <a:ext cx="6003654" cy="10388248"/>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398" name="Google Shape;398;p34"/>
            <p:cNvSpPr txBox="1"/>
            <p:nvPr/>
          </p:nvSpPr>
          <p:spPr>
            <a:xfrm>
              <a:off x="197567" y="4824012"/>
              <a:ext cx="5729400" cy="7204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4000">
                  <a:solidFill>
                    <a:schemeClr val="accent2"/>
                  </a:solidFill>
                  <a:latin typeface="Playfair Display"/>
                  <a:ea typeface="Playfair Display"/>
                  <a:cs typeface="Playfair Display"/>
                  <a:sym typeface="Playfair Display"/>
                </a:rPr>
                <a:t>Threshold Accuracy</a:t>
              </a:r>
              <a:endParaRPr sz="4000">
                <a:solidFill>
                  <a:schemeClr val="accent2"/>
                </a:solidFill>
                <a:latin typeface="Playfair Display"/>
                <a:ea typeface="Playfair Display"/>
                <a:cs typeface="Playfair Display"/>
                <a:sym typeface="Playfair Display"/>
              </a:endParaRPr>
            </a:p>
          </p:txBody>
        </p:sp>
        <p:sp>
          <p:nvSpPr>
            <p:cNvPr id="399" name="Google Shape;399;p34"/>
            <p:cNvSpPr txBox="1"/>
            <p:nvPr/>
          </p:nvSpPr>
          <p:spPr>
            <a:xfrm>
              <a:off x="6752450" y="5170406"/>
              <a:ext cx="4741200" cy="6511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500">
                  <a:solidFill>
                    <a:schemeClr val="dk1"/>
                  </a:solidFill>
                  <a:latin typeface="Playfair Display"/>
                  <a:ea typeface="Playfair Display"/>
                  <a:cs typeface="Playfair Display"/>
                  <a:sym typeface="Playfair Display"/>
                </a:rPr>
                <a:t>Accuracy: 79%</a:t>
              </a:r>
              <a:endParaRPr sz="3500">
                <a:solidFill>
                  <a:schemeClr val="dk1"/>
                </a:solidFill>
                <a:latin typeface="Playfair Display"/>
                <a:ea typeface="Playfair Display"/>
                <a:cs typeface="Playfair Display"/>
                <a:sym typeface="Playfair Display"/>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03" name="Shape 403"/>
        <p:cNvGrpSpPr/>
        <p:nvPr/>
      </p:nvGrpSpPr>
      <p:grpSpPr>
        <a:xfrm>
          <a:off x="0" y="0"/>
          <a:ext cx="0" cy="0"/>
          <a:chOff x="0" y="0"/>
          <a:chExt cx="0" cy="0"/>
        </a:xfrm>
      </p:grpSpPr>
      <p:grpSp>
        <p:nvGrpSpPr>
          <p:cNvPr id="404" name="Google Shape;404;p35"/>
          <p:cNvGrpSpPr/>
          <p:nvPr/>
        </p:nvGrpSpPr>
        <p:grpSpPr>
          <a:xfrm>
            <a:off x="75" y="-238123"/>
            <a:ext cx="18287843" cy="1682498"/>
            <a:chOff x="0" y="-57150"/>
            <a:chExt cx="6128839" cy="1803900"/>
          </a:xfrm>
        </p:grpSpPr>
        <p:sp>
          <p:nvSpPr>
            <p:cNvPr id="405" name="Google Shape;405;p35"/>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06" name="Google Shape;406;p35"/>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7" name="Google Shape;407;p35"/>
          <p:cNvSpPr txBox="1"/>
          <p:nvPr/>
        </p:nvSpPr>
        <p:spPr>
          <a:xfrm>
            <a:off x="-421100" y="2900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4 - Accuracy Metrics</a:t>
            </a:r>
            <a:endParaRPr sz="7500">
              <a:latin typeface="Playfair Display"/>
              <a:ea typeface="Playfair Display"/>
              <a:cs typeface="Playfair Display"/>
              <a:sym typeface="Playfair Display"/>
            </a:endParaRPr>
          </a:p>
        </p:txBody>
      </p:sp>
      <p:sp>
        <p:nvSpPr>
          <p:cNvPr id="408" name="Google Shape;408;p35"/>
          <p:cNvSpPr txBox="1"/>
          <p:nvPr/>
        </p:nvSpPr>
        <p:spPr>
          <a:xfrm>
            <a:off x="2359175" y="2495475"/>
            <a:ext cx="6180000" cy="3648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Dropping Department</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True </a:t>
            </a:r>
            <a:r>
              <a:rPr lang="en-US" sz="3000">
                <a:solidFill>
                  <a:schemeClr val="dk1"/>
                </a:solidFill>
                <a:latin typeface="Proxima Nova"/>
                <a:ea typeface="Proxima Nova"/>
                <a:cs typeface="Proxima Nova"/>
                <a:sym typeface="Proxima Nova"/>
              </a:rPr>
              <a:t>Positive</a:t>
            </a:r>
            <a:r>
              <a:rPr lang="en-US" sz="3000">
                <a:solidFill>
                  <a:schemeClr val="dk1"/>
                </a:solidFill>
                <a:latin typeface="Proxima Nova"/>
                <a:ea typeface="Proxima Nova"/>
                <a:cs typeface="Proxima Nova"/>
                <a:sym typeface="Proxima Nova"/>
              </a:rPr>
              <a:t> Rate (TPR) - 64%</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True Negative Rate (TNR) - 79%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False Positive Rate (FPR) - 21%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False Negative Rate (FNR) - 36%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Precision - 78%</a:t>
            </a:r>
            <a:endParaRPr sz="3000">
              <a:solidFill>
                <a:schemeClr val="dk1"/>
              </a:solidFill>
              <a:latin typeface="Proxima Nova"/>
              <a:ea typeface="Proxima Nova"/>
              <a:cs typeface="Proxima Nova"/>
              <a:sym typeface="Proxima Nova"/>
            </a:endParaRPr>
          </a:p>
        </p:txBody>
      </p:sp>
      <p:sp>
        <p:nvSpPr>
          <p:cNvPr id="409" name="Google Shape;409;p35"/>
          <p:cNvSpPr txBox="1"/>
          <p:nvPr/>
        </p:nvSpPr>
        <p:spPr>
          <a:xfrm>
            <a:off x="10263025" y="2495475"/>
            <a:ext cx="4744200" cy="3648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Dropping Industry</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TPR - 66%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TNR - 87%</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FPR - 34%</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FNR - 13%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Precision - 83.5%</a:t>
            </a:r>
            <a:endParaRPr sz="3000">
              <a:solidFill>
                <a:schemeClr val="dk1"/>
              </a:solidFill>
              <a:latin typeface="Proxima Nova"/>
              <a:ea typeface="Proxima Nova"/>
              <a:cs typeface="Proxima Nova"/>
              <a:sym typeface="Proxima Nova"/>
            </a:endParaRPr>
          </a:p>
        </p:txBody>
      </p:sp>
      <p:grpSp>
        <p:nvGrpSpPr>
          <p:cNvPr id="410" name="Google Shape;410;p35"/>
          <p:cNvGrpSpPr/>
          <p:nvPr/>
        </p:nvGrpSpPr>
        <p:grpSpPr>
          <a:xfrm>
            <a:off x="2960975" y="7681425"/>
            <a:ext cx="12366774" cy="1436122"/>
            <a:chOff x="4572000" y="8186475"/>
            <a:chExt cx="12366774" cy="1436122"/>
          </a:xfrm>
        </p:grpSpPr>
        <p:sp>
          <p:nvSpPr>
            <p:cNvPr id="411" name="Google Shape;411;p35"/>
            <p:cNvSpPr/>
            <p:nvPr/>
          </p:nvSpPr>
          <p:spPr>
            <a:xfrm>
              <a:off x="4572000" y="8186475"/>
              <a:ext cx="12366774"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412" name="Google Shape;412;p35"/>
            <p:cNvSpPr txBox="1"/>
            <p:nvPr/>
          </p:nvSpPr>
          <p:spPr>
            <a:xfrm>
              <a:off x="5385988" y="8581275"/>
              <a:ext cx="10738800" cy="6465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Dropping industry significantly improves model reliability</a:t>
              </a:r>
              <a:endParaRPr>
                <a:latin typeface="Playfair Display"/>
                <a:ea typeface="Playfair Display"/>
                <a:cs typeface="Playfair Display"/>
                <a:sym typeface="Playfair Displ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16" name="Shape 416"/>
        <p:cNvGrpSpPr/>
        <p:nvPr/>
      </p:nvGrpSpPr>
      <p:grpSpPr>
        <a:xfrm>
          <a:off x="0" y="0"/>
          <a:ext cx="0" cy="0"/>
          <a:chOff x="0" y="0"/>
          <a:chExt cx="0" cy="0"/>
        </a:xfrm>
      </p:grpSpPr>
      <p:grpSp>
        <p:nvGrpSpPr>
          <p:cNvPr id="417" name="Google Shape;417;p36"/>
          <p:cNvGrpSpPr/>
          <p:nvPr/>
        </p:nvGrpSpPr>
        <p:grpSpPr>
          <a:xfrm>
            <a:off x="75" y="-238123"/>
            <a:ext cx="18287843" cy="1682498"/>
            <a:chOff x="0" y="-57150"/>
            <a:chExt cx="6128839" cy="1803900"/>
          </a:xfrm>
        </p:grpSpPr>
        <p:sp>
          <p:nvSpPr>
            <p:cNvPr id="418" name="Google Shape;418;p36"/>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19" name="Google Shape;419;p36"/>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0" name="Google Shape;420;p36"/>
          <p:cNvSpPr txBox="1"/>
          <p:nvPr/>
        </p:nvSpPr>
        <p:spPr>
          <a:xfrm>
            <a:off x="-421100" y="290013"/>
            <a:ext cx="19731900" cy="923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000">
                <a:solidFill>
                  <a:srgbClr val="3A3E39"/>
                </a:solidFill>
                <a:latin typeface="Playfair Display"/>
                <a:ea typeface="Playfair Display"/>
                <a:cs typeface="Playfair Display"/>
                <a:sym typeface="Playfair Display"/>
              </a:rPr>
              <a:t>Version 5 - Utilizing PCA</a:t>
            </a:r>
            <a:endParaRPr sz="6000">
              <a:latin typeface="Playfair Display"/>
              <a:ea typeface="Playfair Display"/>
              <a:cs typeface="Playfair Display"/>
              <a:sym typeface="Playfair Display"/>
            </a:endParaRPr>
          </a:p>
        </p:txBody>
      </p:sp>
      <p:sp>
        <p:nvSpPr>
          <p:cNvPr id="421" name="Google Shape;421;p36"/>
          <p:cNvSpPr txBox="1"/>
          <p:nvPr/>
        </p:nvSpPr>
        <p:spPr>
          <a:xfrm>
            <a:off x="714750" y="3852450"/>
            <a:ext cx="16858500" cy="258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3500">
                <a:solidFill>
                  <a:schemeClr val="dk1"/>
                </a:solidFill>
                <a:latin typeface="Playfair Display"/>
                <a:ea typeface="Playfair Display"/>
                <a:cs typeface="Playfair Display"/>
                <a:sym typeface="Playfair Display"/>
              </a:rPr>
              <a:t>Principal</a:t>
            </a:r>
            <a:r>
              <a:rPr lang="en-US" sz="3500">
                <a:solidFill>
                  <a:schemeClr val="dk1"/>
                </a:solidFill>
                <a:latin typeface="Playfair Display"/>
                <a:ea typeface="Playfair Display"/>
                <a:cs typeface="Playfair Display"/>
                <a:sym typeface="Playfair Display"/>
              </a:rPr>
              <a:t> Component Analysis (PCA) - </a:t>
            </a:r>
            <a:r>
              <a:rPr lang="en-US" sz="3500">
                <a:solidFill>
                  <a:schemeClr val="dk1"/>
                </a:solidFill>
                <a:latin typeface="Proxima Nova"/>
                <a:ea typeface="Proxima Nova"/>
                <a:cs typeface="Proxima Nova"/>
                <a:sym typeface="Proxima Nova"/>
              </a:rPr>
              <a:t>technique used to reduce the number of features in a dataset while retaining as much important information as possible. Achieved by transforming </a:t>
            </a:r>
            <a:r>
              <a:rPr lang="en-US" sz="3500">
                <a:solidFill>
                  <a:schemeClr val="dk1"/>
                </a:solidFill>
                <a:latin typeface="Proxima Nova"/>
                <a:ea typeface="Proxima Nova"/>
                <a:cs typeface="Proxima Nova"/>
                <a:sym typeface="Proxima Nova"/>
              </a:rPr>
              <a:t>original</a:t>
            </a:r>
            <a:r>
              <a:rPr lang="en-US" sz="3500">
                <a:solidFill>
                  <a:schemeClr val="dk1"/>
                </a:solidFill>
                <a:latin typeface="Proxima Nova"/>
                <a:ea typeface="Proxima Nova"/>
                <a:cs typeface="Proxima Nova"/>
                <a:sym typeface="Proxima Nova"/>
              </a:rPr>
              <a:t> features into smaller sets of new variables called </a:t>
            </a:r>
            <a:r>
              <a:rPr b="1" lang="en-US" sz="3500">
                <a:solidFill>
                  <a:schemeClr val="dk1"/>
                </a:solidFill>
                <a:latin typeface="Proxima Nova"/>
                <a:ea typeface="Proxima Nova"/>
                <a:cs typeface="Proxima Nova"/>
                <a:sym typeface="Proxima Nova"/>
              </a:rPr>
              <a:t>principal</a:t>
            </a:r>
            <a:r>
              <a:rPr b="1" lang="en-US" sz="3500">
                <a:solidFill>
                  <a:schemeClr val="dk1"/>
                </a:solidFill>
                <a:latin typeface="Proxima Nova"/>
                <a:ea typeface="Proxima Nova"/>
                <a:cs typeface="Proxima Nova"/>
                <a:sym typeface="Proxima Nova"/>
              </a:rPr>
              <a:t> components</a:t>
            </a:r>
            <a:r>
              <a:rPr lang="en-US" sz="3500">
                <a:solidFill>
                  <a:schemeClr val="dk1"/>
                </a:solidFill>
                <a:latin typeface="Proxima Nova"/>
                <a:ea typeface="Proxima Nova"/>
                <a:cs typeface="Proxima Nova"/>
                <a:sym typeface="Proxima Nova"/>
              </a:rPr>
              <a:t>, which capture most significant patterns in the data. </a:t>
            </a:r>
            <a:endParaRPr sz="35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25" name="Shape 425"/>
        <p:cNvGrpSpPr/>
        <p:nvPr/>
      </p:nvGrpSpPr>
      <p:grpSpPr>
        <a:xfrm>
          <a:off x="0" y="0"/>
          <a:ext cx="0" cy="0"/>
          <a:chOff x="0" y="0"/>
          <a:chExt cx="0" cy="0"/>
        </a:xfrm>
      </p:grpSpPr>
      <p:grpSp>
        <p:nvGrpSpPr>
          <p:cNvPr id="426" name="Google Shape;426;p37"/>
          <p:cNvGrpSpPr/>
          <p:nvPr/>
        </p:nvGrpSpPr>
        <p:grpSpPr>
          <a:xfrm>
            <a:off x="75" y="-238123"/>
            <a:ext cx="18287843" cy="1682498"/>
            <a:chOff x="0" y="-57150"/>
            <a:chExt cx="6128839" cy="1803900"/>
          </a:xfrm>
        </p:grpSpPr>
        <p:sp>
          <p:nvSpPr>
            <p:cNvPr id="427" name="Google Shape;427;p37"/>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28" name="Google Shape;428;p37"/>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9" name="Google Shape;429;p37"/>
          <p:cNvSpPr txBox="1"/>
          <p:nvPr/>
        </p:nvSpPr>
        <p:spPr>
          <a:xfrm>
            <a:off x="-421100" y="290013"/>
            <a:ext cx="19731900" cy="923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000">
                <a:solidFill>
                  <a:srgbClr val="3A3E39"/>
                </a:solidFill>
                <a:latin typeface="Playfair Display"/>
                <a:ea typeface="Playfair Display"/>
                <a:cs typeface="Playfair Display"/>
                <a:sym typeface="Playfair Display"/>
              </a:rPr>
              <a:t>Version 5 - Utilizing PCA</a:t>
            </a:r>
            <a:endParaRPr sz="6000">
              <a:latin typeface="Playfair Display"/>
              <a:ea typeface="Playfair Display"/>
              <a:cs typeface="Playfair Display"/>
              <a:sym typeface="Playfair Display"/>
            </a:endParaRPr>
          </a:p>
        </p:txBody>
      </p:sp>
      <p:pic>
        <p:nvPicPr>
          <p:cNvPr id="430" name="Google Shape;430;p37"/>
          <p:cNvPicPr preferRelativeResize="0"/>
          <p:nvPr/>
        </p:nvPicPr>
        <p:blipFill>
          <a:blip r:embed="rId3">
            <a:alphaModFix/>
          </a:blip>
          <a:stretch>
            <a:fillRect/>
          </a:stretch>
        </p:blipFill>
        <p:spPr>
          <a:xfrm>
            <a:off x="118800" y="1512575"/>
            <a:ext cx="13360099" cy="8572725"/>
          </a:xfrm>
          <a:prstGeom prst="rect">
            <a:avLst/>
          </a:prstGeom>
          <a:noFill/>
          <a:ln>
            <a:noFill/>
          </a:ln>
        </p:spPr>
      </p:pic>
      <p:grpSp>
        <p:nvGrpSpPr>
          <p:cNvPr id="431" name="Google Shape;431;p37"/>
          <p:cNvGrpSpPr/>
          <p:nvPr/>
        </p:nvGrpSpPr>
        <p:grpSpPr>
          <a:xfrm>
            <a:off x="13634585" y="5080886"/>
            <a:ext cx="4468486" cy="1436122"/>
            <a:chOff x="2961279" y="7681385"/>
            <a:chExt cx="7124499" cy="1436122"/>
          </a:xfrm>
        </p:grpSpPr>
        <p:sp>
          <p:nvSpPr>
            <p:cNvPr id="432" name="Google Shape;432;p37"/>
            <p:cNvSpPr/>
            <p:nvPr/>
          </p:nvSpPr>
          <p:spPr>
            <a:xfrm>
              <a:off x="2961279" y="7681385"/>
              <a:ext cx="7124499"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433" name="Google Shape;433;p37"/>
            <p:cNvSpPr txBox="1"/>
            <p:nvPr/>
          </p:nvSpPr>
          <p:spPr>
            <a:xfrm>
              <a:off x="3430217" y="7780085"/>
              <a:ext cx="6186600" cy="1246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23 Principal Components</a:t>
              </a:r>
              <a:endParaRPr>
                <a:latin typeface="Playfair Display"/>
                <a:ea typeface="Playfair Display"/>
                <a:cs typeface="Playfair Display"/>
                <a:sym typeface="Playfair Displ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37" name="Shape 437"/>
        <p:cNvGrpSpPr/>
        <p:nvPr/>
      </p:nvGrpSpPr>
      <p:grpSpPr>
        <a:xfrm>
          <a:off x="0" y="0"/>
          <a:ext cx="0" cy="0"/>
          <a:chOff x="0" y="0"/>
          <a:chExt cx="0" cy="0"/>
        </a:xfrm>
      </p:grpSpPr>
      <p:grpSp>
        <p:nvGrpSpPr>
          <p:cNvPr id="438" name="Google Shape;438;p38"/>
          <p:cNvGrpSpPr/>
          <p:nvPr/>
        </p:nvGrpSpPr>
        <p:grpSpPr>
          <a:xfrm>
            <a:off x="75" y="-238123"/>
            <a:ext cx="18287843" cy="1682498"/>
            <a:chOff x="0" y="-57150"/>
            <a:chExt cx="6128839" cy="1803900"/>
          </a:xfrm>
        </p:grpSpPr>
        <p:sp>
          <p:nvSpPr>
            <p:cNvPr id="439" name="Google Shape;439;p38"/>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40" name="Google Shape;440;p38"/>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1" name="Google Shape;441;p38"/>
          <p:cNvSpPr txBox="1"/>
          <p:nvPr/>
        </p:nvSpPr>
        <p:spPr>
          <a:xfrm>
            <a:off x="-421100" y="290013"/>
            <a:ext cx="19731900" cy="923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000">
                <a:solidFill>
                  <a:srgbClr val="3A3E39"/>
                </a:solidFill>
                <a:latin typeface="Playfair Display"/>
                <a:ea typeface="Playfair Display"/>
                <a:cs typeface="Playfair Display"/>
                <a:sym typeface="Playfair Display"/>
              </a:rPr>
              <a:t>Version 5 - Utilizing PCA</a:t>
            </a:r>
            <a:endParaRPr sz="6000">
              <a:latin typeface="Playfair Display"/>
              <a:ea typeface="Playfair Display"/>
              <a:cs typeface="Playfair Display"/>
              <a:sym typeface="Playfair Display"/>
            </a:endParaRPr>
          </a:p>
        </p:txBody>
      </p:sp>
      <p:pic>
        <p:nvPicPr>
          <p:cNvPr id="442" name="Google Shape;442;p38"/>
          <p:cNvPicPr preferRelativeResize="0"/>
          <p:nvPr/>
        </p:nvPicPr>
        <p:blipFill>
          <a:blip r:embed="rId3">
            <a:alphaModFix/>
          </a:blip>
          <a:stretch>
            <a:fillRect/>
          </a:stretch>
        </p:blipFill>
        <p:spPr>
          <a:xfrm>
            <a:off x="1446788" y="1589600"/>
            <a:ext cx="15394429" cy="82354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46" name="Shape 446"/>
        <p:cNvGrpSpPr/>
        <p:nvPr/>
      </p:nvGrpSpPr>
      <p:grpSpPr>
        <a:xfrm>
          <a:off x="0" y="0"/>
          <a:ext cx="0" cy="0"/>
          <a:chOff x="0" y="0"/>
          <a:chExt cx="0" cy="0"/>
        </a:xfrm>
      </p:grpSpPr>
      <p:grpSp>
        <p:nvGrpSpPr>
          <p:cNvPr id="447" name="Google Shape;447;p39"/>
          <p:cNvGrpSpPr/>
          <p:nvPr/>
        </p:nvGrpSpPr>
        <p:grpSpPr>
          <a:xfrm>
            <a:off x="75" y="-238123"/>
            <a:ext cx="18287843" cy="1682498"/>
            <a:chOff x="0" y="-57150"/>
            <a:chExt cx="6128839" cy="1803900"/>
          </a:xfrm>
        </p:grpSpPr>
        <p:sp>
          <p:nvSpPr>
            <p:cNvPr id="448" name="Google Shape;448;p39"/>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49" name="Google Shape;449;p39"/>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0" name="Google Shape;450;p39"/>
          <p:cNvSpPr txBox="1"/>
          <p:nvPr/>
        </p:nvSpPr>
        <p:spPr>
          <a:xfrm>
            <a:off x="-421100" y="259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5 - Accuracy Metrics</a:t>
            </a:r>
            <a:endParaRPr sz="7500">
              <a:latin typeface="Playfair Display"/>
              <a:ea typeface="Playfair Display"/>
              <a:cs typeface="Playfair Display"/>
              <a:sym typeface="Playfair Display"/>
            </a:endParaRPr>
          </a:p>
        </p:txBody>
      </p:sp>
      <p:sp>
        <p:nvSpPr>
          <p:cNvPr id="451" name="Google Shape;451;p39"/>
          <p:cNvSpPr txBox="1"/>
          <p:nvPr/>
        </p:nvSpPr>
        <p:spPr>
          <a:xfrm>
            <a:off x="3111150" y="2719463"/>
            <a:ext cx="4744200" cy="3648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Validation Set (23 PCs)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TPR -68%</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TNR - 82%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FPR - 18%</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FNR - 32%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Precision - 81%</a:t>
            </a:r>
            <a:endParaRPr sz="3000">
              <a:solidFill>
                <a:schemeClr val="dk1"/>
              </a:solidFill>
              <a:latin typeface="Proxima Nova"/>
              <a:ea typeface="Proxima Nova"/>
              <a:cs typeface="Proxima Nova"/>
              <a:sym typeface="Proxima Nova"/>
            </a:endParaRPr>
          </a:p>
        </p:txBody>
      </p:sp>
      <p:sp>
        <p:nvSpPr>
          <p:cNvPr id="452" name="Google Shape;452;p39"/>
          <p:cNvSpPr txBox="1"/>
          <p:nvPr/>
        </p:nvSpPr>
        <p:spPr>
          <a:xfrm>
            <a:off x="9661450" y="2719463"/>
            <a:ext cx="4744200" cy="3648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Testing Set (23 PCs)</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TPR - 69%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TNR - 78.5%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FPR - 21%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FNR - 31%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Precision - 77.5%</a:t>
            </a:r>
            <a:endParaRPr sz="3000">
              <a:solidFill>
                <a:schemeClr val="dk1"/>
              </a:solidFill>
              <a:latin typeface="Proxima Nova"/>
              <a:ea typeface="Proxima Nova"/>
              <a:cs typeface="Proxima Nova"/>
              <a:sym typeface="Proxima Nova"/>
            </a:endParaRPr>
          </a:p>
        </p:txBody>
      </p:sp>
      <p:grpSp>
        <p:nvGrpSpPr>
          <p:cNvPr id="453" name="Google Shape;453;p39"/>
          <p:cNvGrpSpPr/>
          <p:nvPr/>
        </p:nvGrpSpPr>
        <p:grpSpPr>
          <a:xfrm>
            <a:off x="1679412" y="7642550"/>
            <a:ext cx="14929170" cy="1436122"/>
            <a:chOff x="4572000" y="8186475"/>
            <a:chExt cx="12366774" cy="1436122"/>
          </a:xfrm>
        </p:grpSpPr>
        <p:sp>
          <p:nvSpPr>
            <p:cNvPr id="454" name="Google Shape;454;p39"/>
            <p:cNvSpPr/>
            <p:nvPr/>
          </p:nvSpPr>
          <p:spPr>
            <a:xfrm>
              <a:off x="4572000" y="8186475"/>
              <a:ext cx="12366774"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455" name="Google Shape;455;p39"/>
            <p:cNvSpPr txBox="1"/>
            <p:nvPr/>
          </p:nvSpPr>
          <p:spPr>
            <a:xfrm>
              <a:off x="5385996" y="8581275"/>
              <a:ext cx="10738800" cy="6465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Model generalizes, consistently performs, &amp; has room for improvement!</a:t>
              </a:r>
              <a:endParaRPr>
                <a:latin typeface="Playfair Display"/>
                <a:ea typeface="Playfair Display"/>
                <a:cs typeface="Playfair Display"/>
                <a:sym typeface="Playfair Displ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13" name="Shape 113"/>
        <p:cNvGrpSpPr/>
        <p:nvPr/>
      </p:nvGrpSpPr>
      <p:grpSpPr>
        <a:xfrm>
          <a:off x="0" y="0"/>
          <a:ext cx="0" cy="0"/>
          <a:chOff x="0" y="0"/>
          <a:chExt cx="0" cy="0"/>
        </a:xfrm>
      </p:grpSpPr>
      <p:grpSp>
        <p:nvGrpSpPr>
          <p:cNvPr id="114" name="Google Shape;114;p13"/>
          <p:cNvGrpSpPr/>
          <p:nvPr/>
        </p:nvGrpSpPr>
        <p:grpSpPr>
          <a:xfrm>
            <a:off x="7316146" y="7002718"/>
            <a:ext cx="10971854" cy="3284282"/>
            <a:chOff x="0" y="-57150"/>
            <a:chExt cx="3676986" cy="1100658"/>
          </a:xfrm>
        </p:grpSpPr>
        <p:sp>
          <p:nvSpPr>
            <p:cNvPr id="115" name="Google Shape;115;p13"/>
            <p:cNvSpPr/>
            <p:nvPr/>
          </p:nvSpPr>
          <p:spPr>
            <a:xfrm>
              <a:off x="0" y="0"/>
              <a:ext cx="3676986" cy="1043508"/>
            </a:xfrm>
            <a:custGeom>
              <a:rect b="b" l="l" r="r" t="t"/>
              <a:pathLst>
                <a:path extrusionOk="0" h="1043508" w="3676986">
                  <a:moveTo>
                    <a:pt x="0" y="0"/>
                  </a:moveTo>
                  <a:lnTo>
                    <a:pt x="3676986" y="0"/>
                  </a:lnTo>
                  <a:lnTo>
                    <a:pt x="3676986" y="1043508"/>
                  </a:lnTo>
                  <a:lnTo>
                    <a:pt x="0" y="1043508"/>
                  </a:lnTo>
                  <a:close/>
                </a:path>
              </a:pathLst>
            </a:custGeom>
            <a:solidFill>
              <a:srgbClr val="BBDAE0"/>
            </a:solidFill>
            <a:ln>
              <a:noFill/>
            </a:ln>
          </p:spPr>
        </p:sp>
        <p:sp>
          <p:nvSpPr>
            <p:cNvPr id="116" name="Google Shape;116;p13"/>
            <p:cNvSpPr txBox="1"/>
            <p:nvPr/>
          </p:nvSpPr>
          <p:spPr>
            <a:xfrm>
              <a:off x="0" y="-57150"/>
              <a:ext cx="3676986" cy="110065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7" name="Google Shape;117;p13"/>
          <p:cNvPicPr preferRelativeResize="0"/>
          <p:nvPr/>
        </p:nvPicPr>
        <p:blipFill>
          <a:blip r:embed="rId3">
            <a:alphaModFix/>
          </a:blip>
          <a:stretch>
            <a:fillRect/>
          </a:stretch>
        </p:blipFill>
        <p:spPr>
          <a:xfrm>
            <a:off x="7322485" y="7143248"/>
            <a:ext cx="10971750" cy="11032899"/>
          </a:xfrm>
          <a:prstGeom prst="rect">
            <a:avLst/>
          </a:prstGeom>
          <a:noFill/>
          <a:ln>
            <a:noFill/>
          </a:ln>
        </p:spPr>
      </p:pic>
      <p:sp>
        <p:nvSpPr>
          <p:cNvPr id="118" name="Google Shape;118;p13"/>
          <p:cNvSpPr/>
          <p:nvPr/>
        </p:nvSpPr>
        <p:spPr>
          <a:xfrm>
            <a:off x="11093438" y="-287103"/>
            <a:ext cx="7194499" cy="7460287"/>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119" name="Google Shape;119;p13"/>
          <p:cNvSpPr txBox="1"/>
          <p:nvPr/>
        </p:nvSpPr>
        <p:spPr>
          <a:xfrm>
            <a:off x="8540463" y="-386220"/>
            <a:ext cx="7194600" cy="7630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120" name="Google Shape;120;p13"/>
          <p:cNvCxnSpPr/>
          <p:nvPr/>
        </p:nvCxnSpPr>
        <p:spPr>
          <a:xfrm>
            <a:off x="9468237" y="9267825"/>
            <a:ext cx="3023491" cy="0"/>
          </a:xfrm>
          <a:prstGeom prst="straightConnector1">
            <a:avLst/>
          </a:prstGeom>
          <a:noFill/>
          <a:ln cap="flat" cmpd="sng" w="19050">
            <a:solidFill>
              <a:srgbClr val="157E90"/>
            </a:solidFill>
            <a:prstDash val="solid"/>
            <a:round/>
            <a:headEnd len="sm" w="sm" type="none"/>
            <a:tailEnd len="sm" w="sm" type="none"/>
          </a:ln>
        </p:spPr>
      </p:cxnSp>
      <p:grpSp>
        <p:nvGrpSpPr>
          <p:cNvPr id="121" name="Google Shape;121;p13"/>
          <p:cNvGrpSpPr/>
          <p:nvPr/>
        </p:nvGrpSpPr>
        <p:grpSpPr>
          <a:xfrm>
            <a:off x="-1099900" y="-865880"/>
            <a:ext cx="2341416" cy="1885022"/>
            <a:chOff x="0" y="-57150"/>
            <a:chExt cx="784683" cy="631731"/>
          </a:xfrm>
        </p:grpSpPr>
        <p:sp>
          <p:nvSpPr>
            <p:cNvPr id="122" name="Google Shape;122;p13"/>
            <p:cNvSpPr/>
            <p:nvPr/>
          </p:nvSpPr>
          <p:spPr>
            <a:xfrm>
              <a:off x="0" y="0"/>
              <a:ext cx="784683" cy="574581"/>
            </a:xfrm>
            <a:custGeom>
              <a:rect b="b" l="l" r="r" t="t"/>
              <a:pathLst>
                <a:path extrusionOk="0" h="574581" w="784683">
                  <a:moveTo>
                    <a:pt x="0" y="0"/>
                  </a:moveTo>
                  <a:lnTo>
                    <a:pt x="784683" y="0"/>
                  </a:lnTo>
                  <a:lnTo>
                    <a:pt x="784683" y="574581"/>
                  </a:lnTo>
                  <a:lnTo>
                    <a:pt x="0" y="574581"/>
                  </a:lnTo>
                  <a:close/>
                </a:path>
              </a:pathLst>
            </a:custGeom>
            <a:solidFill>
              <a:srgbClr val="BBDAE0"/>
            </a:solidFill>
            <a:ln>
              <a:noFill/>
            </a:ln>
          </p:spPr>
        </p:sp>
        <p:sp>
          <p:nvSpPr>
            <p:cNvPr id="123" name="Google Shape;123;p13"/>
            <p:cNvSpPr txBox="1"/>
            <p:nvPr/>
          </p:nvSpPr>
          <p:spPr>
            <a:xfrm>
              <a:off x="0" y="-57150"/>
              <a:ext cx="784683" cy="63173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 name="Google Shape;124;p13"/>
          <p:cNvGrpSpPr/>
          <p:nvPr/>
        </p:nvGrpSpPr>
        <p:grpSpPr>
          <a:xfrm>
            <a:off x="1241537" y="8886299"/>
            <a:ext cx="1475599" cy="763052"/>
            <a:chOff x="0" y="0"/>
            <a:chExt cx="1571802" cy="812800"/>
          </a:xfrm>
        </p:grpSpPr>
        <p:sp>
          <p:nvSpPr>
            <p:cNvPr id="125" name="Google Shape;125;p13"/>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26" name="Google Shape;126;p13"/>
            <p:cNvSpPr txBox="1"/>
            <p:nvPr/>
          </p:nvSpPr>
          <p:spPr>
            <a:xfrm>
              <a:off x="0" y="165100"/>
              <a:ext cx="1470202"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7" name="Google Shape;127;p13"/>
          <p:cNvSpPr txBox="1"/>
          <p:nvPr/>
        </p:nvSpPr>
        <p:spPr>
          <a:xfrm>
            <a:off x="1377574" y="0"/>
            <a:ext cx="9208800" cy="1539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9999">
                <a:solidFill>
                  <a:srgbClr val="3A3E39"/>
                </a:solidFill>
                <a:latin typeface="Playfair Display"/>
                <a:ea typeface="Playfair Display"/>
                <a:cs typeface="Playfair Display"/>
                <a:sym typeface="Playfair Display"/>
              </a:rPr>
              <a:t>Data Overview</a:t>
            </a:r>
            <a:endParaRPr>
              <a:latin typeface="Playfair Display"/>
              <a:ea typeface="Playfair Display"/>
              <a:cs typeface="Playfair Display"/>
              <a:sym typeface="Playfair Display"/>
            </a:endParaRPr>
          </a:p>
        </p:txBody>
      </p:sp>
      <p:sp>
        <p:nvSpPr>
          <p:cNvPr id="128" name="Google Shape;128;p13"/>
          <p:cNvSpPr txBox="1"/>
          <p:nvPr/>
        </p:nvSpPr>
        <p:spPr>
          <a:xfrm>
            <a:off x="1377571" y="2694525"/>
            <a:ext cx="7991400" cy="6664800"/>
          </a:xfrm>
          <a:prstGeom prst="rect">
            <a:avLst/>
          </a:prstGeom>
          <a:noFill/>
          <a:ln>
            <a:noFill/>
          </a:ln>
        </p:spPr>
        <p:txBody>
          <a:bodyPr anchorCtr="0" anchor="t" bIns="0" lIns="0" spcFirstLastPara="1" rIns="0" wrap="square" tIns="0">
            <a:spAutoFit/>
          </a:bodyPr>
          <a:lstStyle/>
          <a:p>
            <a:pPr indent="-450850" lvl="0" marL="457200" marR="0" rtl="0" algn="l">
              <a:lnSpc>
                <a:spcPct val="130000"/>
              </a:lnSpc>
              <a:spcBef>
                <a:spcPts val="0"/>
              </a:spcBef>
              <a:spcAft>
                <a:spcPts val="0"/>
              </a:spcAft>
              <a:buSzPts val="3500"/>
              <a:buFont typeface="Proxima Nova"/>
              <a:buChar char="●"/>
            </a:pPr>
            <a:r>
              <a:rPr lang="en-US" sz="3500">
                <a:latin typeface="Proxima Nova"/>
                <a:ea typeface="Proxima Nova"/>
                <a:cs typeface="Proxima Nova"/>
                <a:sym typeface="Proxima Nova"/>
              </a:rPr>
              <a:t>17,800 job listings</a:t>
            </a:r>
            <a:endParaRPr sz="3500">
              <a:latin typeface="Proxima Nova"/>
              <a:ea typeface="Proxima Nova"/>
              <a:cs typeface="Proxima Nova"/>
              <a:sym typeface="Proxima Nova"/>
            </a:endParaRPr>
          </a:p>
          <a:p>
            <a:pPr indent="0" lvl="0" marL="0" marR="0" rtl="0" algn="l">
              <a:lnSpc>
                <a:spcPct val="130000"/>
              </a:lnSpc>
              <a:spcBef>
                <a:spcPts val="0"/>
              </a:spcBef>
              <a:spcAft>
                <a:spcPts val="0"/>
              </a:spcAft>
              <a:buNone/>
            </a:pPr>
            <a:r>
              <a:rPr lang="en-US" sz="3000">
                <a:latin typeface="Proxima Nova"/>
                <a:ea typeface="Proxima Nova"/>
                <a:cs typeface="Proxima Nova"/>
                <a:sym typeface="Proxima Nova"/>
              </a:rPr>
              <a:t>(4.84% of listings are fake)</a:t>
            </a:r>
            <a:endParaRPr sz="3000">
              <a:latin typeface="Proxima Nova"/>
              <a:ea typeface="Proxima Nova"/>
              <a:cs typeface="Proxima Nova"/>
              <a:sym typeface="Proxima Nova"/>
            </a:endParaRPr>
          </a:p>
          <a:p>
            <a:pPr indent="0" lvl="0" marL="0" marR="0" rtl="0" algn="l">
              <a:lnSpc>
                <a:spcPct val="130000"/>
              </a:lnSpc>
              <a:spcBef>
                <a:spcPts val="0"/>
              </a:spcBef>
              <a:spcAft>
                <a:spcPts val="0"/>
              </a:spcAft>
              <a:buNone/>
            </a:pPr>
            <a:r>
              <a:t/>
            </a:r>
            <a:endParaRPr sz="3000">
              <a:latin typeface="Proxima Nova"/>
              <a:ea typeface="Proxima Nova"/>
              <a:cs typeface="Proxima Nova"/>
              <a:sym typeface="Proxima Nova"/>
            </a:endParaRPr>
          </a:p>
          <a:p>
            <a:pPr indent="-450850" lvl="0" marL="457200" marR="0" rtl="0" algn="l">
              <a:lnSpc>
                <a:spcPct val="130000"/>
              </a:lnSpc>
              <a:spcBef>
                <a:spcPts val="0"/>
              </a:spcBef>
              <a:spcAft>
                <a:spcPts val="0"/>
              </a:spcAft>
              <a:buSzPts val="3500"/>
              <a:buFont typeface="Proxima Nova"/>
              <a:buChar char="●"/>
            </a:pPr>
            <a:r>
              <a:rPr lang="en-US" sz="3500">
                <a:latin typeface="Proxima Nova"/>
                <a:ea typeface="Proxima Nova"/>
                <a:cs typeface="Proxima Nova"/>
                <a:sym typeface="Proxima Nova"/>
              </a:rPr>
              <a:t>18 Original Columns</a:t>
            </a:r>
            <a:endParaRPr sz="3500">
              <a:latin typeface="Proxima Nova"/>
              <a:ea typeface="Proxima Nova"/>
              <a:cs typeface="Proxima Nova"/>
              <a:sym typeface="Proxima Nova"/>
            </a:endParaRPr>
          </a:p>
          <a:p>
            <a:pPr indent="-419100" lvl="1" marL="914400" marR="0" rtl="0" algn="l">
              <a:lnSpc>
                <a:spcPct val="130000"/>
              </a:lnSpc>
              <a:spcBef>
                <a:spcPts val="0"/>
              </a:spcBef>
              <a:spcAft>
                <a:spcPts val="0"/>
              </a:spcAft>
              <a:buSzPts val="3000"/>
              <a:buFont typeface="Proxima Nova"/>
              <a:buChar char="○"/>
            </a:pPr>
            <a:r>
              <a:rPr lang="en-US" sz="3000">
                <a:latin typeface="Proxima Nova"/>
                <a:ea typeface="Proxima Nova"/>
                <a:cs typeface="Proxima Nova"/>
                <a:sym typeface="Proxima Nova"/>
              </a:rPr>
              <a:t>Job Title/Description</a:t>
            </a:r>
            <a:endParaRPr sz="3000">
              <a:latin typeface="Proxima Nova"/>
              <a:ea typeface="Proxima Nova"/>
              <a:cs typeface="Proxima Nova"/>
              <a:sym typeface="Proxima Nova"/>
            </a:endParaRPr>
          </a:p>
          <a:p>
            <a:pPr indent="-419100" lvl="1" marL="914400" marR="0" rtl="0" algn="l">
              <a:lnSpc>
                <a:spcPct val="130000"/>
              </a:lnSpc>
              <a:spcBef>
                <a:spcPts val="0"/>
              </a:spcBef>
              <a:spcAft>
                <a:spcPts val="0"/>
              </a:spcAft>
              <a:buSzPts val="3000"/>
              <a:buFont typeface="Proxima Nova"/>
              <a:buChar char="○"/>
            </a:pPr>
            <a:r>
              <a:rPr lang="en-US" sz="3000">
                <a:latin typeface="Proxima Nova"/>
                <a:ea typeface="Proxima Nova"/>
                <a:cs typeface="Proxima Nova"/>
                <a:sym typeface="Proxima Nova"/>
              </a:rPr>
              <a:t>Industry/Department</a:t>
            </a:r>
            <a:endParaRPr sz="3000">
              <a:latin typeface="Proxima Nova"/>
              <a:ea typeface="Proxima Nova"/>
              <a:cs typeface="Proxima Nova"/>
              <a:sym typeface="Proxima Nova"/>
            </a:endParaRPr>
          </a:p>
          <a:p>
            <a:pPr indent="-419100" lvl="1" marL="914400" marR="0" rtl="0" algn="l">
              <a:lnSpc>
                <a:spcPct val="130000"/>
              </a:lnSpc>
              <a:spcBef>
                <a:spcPts val="0"/>
              </a:spcBef>
              <a:spcAft>
                <a:spcPts val="0"/>
              </a:spcAft>
              <a:buSzPts val="3000"/>
              <a:buFont typeface="Proxima Nova"/>
              <a:buChar char="○"/>
            </a:pPr>
            <a:r>
              <a:rPr lang="en-US" sz="3000">
                <a:latin typeface="Proxima Nova"/>
                <a:ea typeface="Proxima Nova"/>
                <a:cs typeface="Proxima Nova"/>
                <a:sym typeface="Proxima Nova"/>
              </a:rPr>
              <a:t>Required Experience/Education</a:t>
            </a:r>
            <a:endParaRPr sz="3000">
              <a:latin typeface="Proxima Nova"/>
              <a:ea typeface="Proxima Nova"/>
              <a:cs typeface="Proxima Nova"/>
              <a:sym typeface="Proxima Nova"/>
            </a:endParaRPr>
          </a:p>
          <a:p>
            <a:pPr indent="-419100" lvl="1" marL="914400" marR="0" rtl="0" algn="l">
              <a:lnSpc>
                <a:spcPct val="130000"/>
              </a:lnSpc>
              <a:spcBef>
                <a:spcPts val="0"/>
              </a:spcBef>
              <a:spcAft>
                <a:spcPts val="0"/>
              </a:spcAft>
              <a:buSzPts val="3000"/>
              <a:buFont typeface="Proxima Nova"/>
              <a:buChar char="○"/>
            </a:pPr>
            <a:r>
              <a:rPr lang="en-US" sz="3000">
                <a:latin typeface="Proxima Nova"/>
                <a:ea typeface="Proxima Nova"/>
                <a:cs typeface="Proxima Nova"/>
                <a:sym typeface="Proxima Nova"/>
              </a:rPr>
              <a:t>Employment Type</a:t>
            </a:r>
            <a:endParaRPr sz="3000">
              <a:latin typeface="Proxima Nova"/>
              <a:ea typeface="Proxima Nova"/>
              <a:cs typeface="Proxima Nova"/>
              <a:sym typeface="Proxima Nova"/>
            </a:endParaRPr>
          </a:p>
          <a:p>
            <a:pPr indent="-419100" lvl="1" marL="914400" marR="0" rtl="0" algn="l">
              <a:lnSpc>
                <a:spcPct val="130000"/>
              </a:lnSpc>
              <a:spcBef>
                <a:spcPts val="0"/>
              </a:spcBef>
              <a:spcAft>
                <a:spcPts val="0"/>
              </a:spcAft>
              <a:buSzPts val="3000"/>
              <a:buFont typeface="Proxima Nova"/>
              <a:buChar char="○"/>
            </a:pPr>
            <a:r>
              <a:rPr lang="en-US" sz="3000">
                <a:latin typeface="Proxima Nova"/>
                <a:ea typeface="Proxima Nova"/>
                <a:cs typeface="Proxima Nova"/>
                <a:sym typeface="Proxima Nova"/>
              </a:rPr>
              <a:t>Listing Characteristics</a:t>
            </a:r>
            <a:endParaRPr sz="3000">
              <a:latin typeface="Proxima Nova"/>
              <a:ea typeface="Proxima Nova"/>
              <a:cs typeface="Proxima Nova"/>
              <a:sym typeface="Proxima Nova"/>
            </a:endParaRPr>
          </a:p>
          <a:p>
            <a:pPr indent="0" lvl="0" marL="0" marR="0" rtl="0" algn="l">
              <a:lnSpc>
                <a:spcPct val="130000"/>
              </a:lnSpc>
              <a:spcBef>
                <a:spcPts val="0"/>
              </a:spcBef>
              <a:spcAft>
                <a:spcPts val="0"/>
              </a:spcAft>
              <a:buNone/>
            </a:pPr>
            <a:r>
              <a:t/>
            </a:r>
            <a:endParaRPr sz="3000">
              <a:latin typeface="Proxima Nova"/>
              <a:ea typeface="Proxima Nova"/>
              <a:cs typeface="Proxima Nova"/>
              <a:sym typeface="Proxima Nova"/>
            </a:endParaRPr>
          </a:p>
          <a:p>
            <a:pPr indent="0" lvl="0" marL="0" marR="0" rtl="0" algn="l">
              <a:lnSpc>
                <a:spcPct val="130000"/>
              </a:lnSpc>
              <a:spcBef>
                <a:spcPts val="0"/>
              </a:spcBef>
              <a:spcAft>
                <a:spcPts val="0"/>
              </a:spcAft>
              <a:buNone/>
            </a:pPr>
            <a:r>
              <a:t/>
            </a:r>
            <a:endParaRPr sz="3000">
              <a:latin typeface="Proxima Nova"/>
              <a:ea typeface="Proxima Nova"/>
              <a:cs typeface="Proxima Nova"/>
              <a:sym typeface="Proxima Nova"/>
            </a:endParaRPr>
          </a:p>
        </p:txBody>
      </p:sp>
      <p:pic>
        <p:nvPicPr>
          <p:cNvPr id="129" name="Google Shape;129;p13"/>
          <p:cNvPicPr preferRelativeResize="0"/>
          <p:nvPr/>
        </p:nvPicPr>
        <p:blipFill>
          <a:blip r:embed="rId4">
            <a:alphaModFix/>
          </a:blip>
          <a:stretch>
            <a:fillRect/>
          </a:stretch>
        </p:blipFill>
        <p:spPr>
          <a:xfrm>
            <a:off x="10296500" y="2434423"/>
            <a:ext cx="7991401" cy="50648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59" name="Shape 459"/>
        <p:cNvGrpSpPr/>
        <p:nvPr/>
      </p:nvGrpSpPr>
      <p:grpSpPr>
        <a:xfrm>
          <a:off x="0" y="0"/>
          <a:ext cx="0" cy="0"/>
          <a:chOff x="0" y="0"/>
          <a:chExt cx="0" cy="0"/>
        </a:xfrm>
      </p:grpSpPr>
      <p:sp>
        <p:nvSpPr>
          <p:cNvPr id="460" name="Google Shape;460;p40"/>
          <p:cNvSpPr/>
          <p:nvPr/>
        </p:nvSpPr>
        <p:spPr>
          <a:xfrm>
            <a:off x="1028700" y="5156907"/>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BD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40"/>
          <p:cNvGrpSpPr/>
          <p:nvPr/>
        </p:nvGrpSpPr>
        <p:grpSpPr>
          <a:xfrm rot="-5400000">
            <a:off x="-4033441" y="3781783"/>
            <a:ext cx="10287057" cy="2542926"/>
            <a:chOff x="0" y="-57150"/>
            <a:chExt cx="6735894" cy="936621"/>
          </a:xfrm>
        </p:grpSpPr>
        <p:sp>
          <p:nvSpPr>
            <p:cNvPr id="462" name="Google Shape;462;p40"/>
            <p:cNvSpPr/>
            <p:nvPr/>
          </p:nvSpPr>
          <p:spPr>
            <a:xfrm>
              <a:off x="0" y="0"/>
              <a:ext cx="6735894" cy="879471"/>
            </a:xfrm>
            <a:custGeom>
              <a:rect b="b" l="l" r="r" t="t"/>
              <a:pathLst>
                <a:path extrusionOk="0" h="879471" w="6735894">
                  <a:moveTo>
                    <a:pt x="0" y="0"/>
                  </a:moveTo>
                  <a:lnTo>
                    <a:pt x="6735894" y="0"/>
                  </a:lnTo>
                  <a:lnTo>
                    <a:pt x="6735894" y="879471"/>
                  </a:lnTo>
                  <a:lnTo>
                    <a:pt x="0" y="879471"/>
                  </a:lnTo>
                  <a:close/>
                </a:path>
              </a:pathLst>
            </a:custGeom>
            <a:solidFill>
              <a:srgbClr val="BBDAE0"/>
            </a:solidFill>
            <a:ln>
              <a:noFill/>
            </a:ln>
          </p:spPr>
        </p:sp>
        <p:sp>
          <p:nvSpPr>
            <p:cNvPr id="463" name="Google Shape;463;p40"/>
            <p:cNvSpPr txBox="1"/>
            <p:nvPr/>
          </p:nvSpPr>
          <p:spPr>
            <a:xfrm>
              <a:off x="0" y="-57150"/>
              <a:ext cx="6735894" cy="93662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4" name="Google Shape;464;p40"/>
          <p:cNvGrpSpPr/>
          <p:nvPr/>
        </p:nvGrpSpPr>
        <p:grpSpPr>
          <a:xfrm>
            <a:off x="526634" y="1740701"/>
            <a:ext cx="1357773" cy="1385377"/>
            <a:chOff x="0" y="-57150"/>
            <a:chExt cx="712929" cy="725670"/>
          </a:xfrm>
        </p:grpSpPr>
        <p:sp>
          <p:nvSpPr>
            <p:cNvPr id="465" name="Google Shape;465;p40"/>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466" name="Google Shape;466;p40"/>
            <p:cNvSpPr txBox="1"/>
            <p:nvPr/>
          </p:nvSpPr>
          <p:spPr>
            <a:xfrm>
              <a:off x="0" y="-57150"/>
              <a:ext cx="712929" cy="72567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rPr b="1" lang="en-US" sz="4000">
                  <a:solidFill>
                    <a:schemeClr val="dk1"/>
                  </a:solidFill>
                  <a:latin typeface="Playfair Display"/>
                  <a:ea typeface="Playfair Display"/>
                  <a:cs typeface="Playfair Display"/>
                  <a:sym typeface="Playfair Display"/>
                </a:rPr>
                <a:t>V2</a:t>
              </a:r>
              <a:endParaRPr b="1" i="0" sz="4000" u="none" cap="none" strike="noStrike">
                <a:solidFill>
                  <a:schemeClr val="dk1"/>
                </a:solidFill>
                <a:latin typeface="Playfair Display"/>
                <a:ea typeface="Playfair Display"/>
                <a:cs typeface="Playfair Display"/>
                <a:sym typeface="Playfair Display"/>
              </a:endParaRPr>
            </a:p>
          </p:txBody>
        </p:sp>
      </p:grpSp>
      <p:cxnSp>
        <p:nvCxnSpPr>
          <p:cNvPr id="467" name="Google Shape;467;p40"/>
          <p:cNvCxnSpPr/>
          <p:nvPr/>
        </p:nvCxnSpPr>
        <p:spPr>
          <a:xfrm flipH="1" rot="10800000">
            <a:off x="188950" y="1574650"/>
            <a:ext cx="8691600" cy="21000"/>
          </a:xfrm>
          <a:prstGeom prst="straightConnector1">
            <a:avLst/>
          </a:prstGeom>
          <a:noFill/>
          <a:ln cap="flat" cmpd="sng" w="19050">
            <a:solidFill>
              <a:srgbClr val="157E90"/>
            </a:solidFill>
            <a:prstDash val="solid"/>
            <a:round/>
            <a:headEnd len="sm" w="sm" type="none"/>
            <a:tailEnd len="sm" w="sm" type="none"/>
          </a:ln>
        </p:spPr>
      </p:cxnSp>
      <p:grpSp>
        <p:nvGrpSpPr>
          <p:cNvPr id="468" name="Google Shape;468;p40"/>
          <p:cNvGrpSpPr/>
          <p:nvPr/>
        </p:nvGrpSpPr>
        <p:grpSpPr>
          <a:xfrm>
            <a:off x="15941078" y="8876774"/>
            <a:ext cx="1475599" cy="763052"/>
            <a:chOff x="0" y="0"/>
            <a:chExt cx="1571802" cy="812800"/>
          </a:xfrm>
        </p:grpSpPr>
        <p:sp>
          <p:nvSpPr>
            <p:cNvPr id="469" name="Google Shape;469;p40"/>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470" name="Google Shape;470;p40"/>
            <p:cNvSpPr txBox="1"/>
            <p:nvPr/>
          </p:nvSpPr>
          <p:spPr>
            <a:xfrm>
              <a:off x="0" y="165100"/>
              <a:ext cx="1470202"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1" name="Google Shape;471;p40"/>
          <p:cNvSpPr txBox="1"/>
          <p:nvPr/>
        </p:nvSpPr>
        <p:spPr>
          <a:xfrm>
            <a:off x="188950" y="44200"/>
            <a:ext cx="162306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Complete Model</a:t>
            </a:r>
            <a:endParaRPr>
              <a:latin typeface="Playfair Display"/>
              <a:ea typeface="Playfair Display"/>
              <a:cs typeface="Playfair Display"/>
              <a:sym typeface="Playfair Display"/>
            </a:endParaRPr>
          </a:p>
        </p:txBody>
      </p:sp>
      <p:sp>
        <p:nvSpPr>
          <p:cNvPr id="472" name="Google Shape;472;p40"/>
          <p:cNvSpPr txBox="1"/>
          <p:nvPr/>
        </p:nvSpPr>
        <p:spPr>
          <a:xfrm>
            <a:off x="2593597" y="1826925"/>
            <a:ext cx="18288000" cy="14625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None/>
            </a:pPr>
            <a:r>
              <a:rPr lang="en-US" sz="2500">
                <a:solidFill>
                  <a:schemeClr val="dk1"/>
                </a:solidFill>
                <a:latin typeface="Playfair Display"/>
                <a:ea typeface="Playfair Display"/>
                <a:cs typeface="Playfair Display"/>
                <a:sym typeface="Playfair Display"/>
              </a:rPr>
              <a:t>Balance Data Sets:</a:t>
            </a:r>
            <a:endParaRPr sz="2500">
              <a:solidFill>
                <a:schemeClr val="dk1"/>
              </a:solidFill>
              <a:latin typeface="Playfair Display"/>
              <a:ea typeface="Playfair Display"/>
              <a:cs typeface="Playfair Display"/>
              <a:sym typeface="Playfair Display"/>
            </a:endParaRPr>
          </a:p>
          <a:p>
            <a:pPr indent="-387350" lvl="0" marL="457200" rtl="0" algn="l">
              <a:lnSpc>
                <a:spcPct val="140016"/>
              </a:lnSpc>
              <a:spcBef>
                <a:spcPts val="0"/>
              </a:spcBef>
              <a:spcAft>
                <a:spcPts val="0"/>
              </a:spcAft>
              <a:buClr>
                <a:schemeClr val="dk1"/>
              </a:buClr>
              <a:buSzPts val="2500"/>
              <a:buFont typeface="Proxima Nova"/>
              <a:buChar char="-"/>
            </a:pPr>
            <a:r>
              <a:rPr lang="en-US" sz="2500">
                <a:solidFill>
                  <a:schemeClr val="dk1"/>
                </a:solidFill>
                <a:latin typeface="Proxima Nova"/>
                <a:ea typeface="Proxima Nova"/>
                <a:cs typeface="Proxima Nova"/>
                <a:sym typeface="Proxima Nova"/>
              </a:rPr>
              <a:t>50% Accuracy for Model Prediction</a:t>
            </a:r>
            <a:endParaRPr sz="2500">
              <a:solidFill>
                <a:schemeClr val="dk1"/>
              </a:solidFill>
              <a:latin typeface="Proxima Nova"/>
              <a:ea typeface="Proxima Nova"/>
              <a:cs typeface="Proxima Nova"/>
              <a:sym typeface="Proxima Nova"/>
            </a:endParaRPr>
          </a:p>
          <a:p>
            <a:pPr indent="-387350" lvl="0" marL="457200" rtl="0" algn="l">
              <a:lnSpc>
                <a:spcPct val="140016"/>
              </a:lnSpc>
              <a:spcBef>
                <a:spcPts val="0"/>
              </a:spcBef>
              <a:spcAft>
                <a:spcPts val="0"/>
              </a:spcAft>
              <a:buClr>
                <a:schemeClr val="dk1"/>
              </a:buClr>
              <a:buSzPts val="2500"/>
              <a:buFont typeface="Proxima Nova"/>
              <a:buChar char="-"/>
            </a:pPr>
            <a:r>
              <a:rPr lang="en-US" sz="2500">
                <a:solidFill>
                  <a:schemeClr val="dk1"/>
                </a:solidFill>
                <a:latin typeface="Proxima Nova"/>
                <a:ea typeface="Proxima Nova"/>
                <a:cs typeface="Proxima Nova"/>
                <a:sym typeface="Proxima Nova"/>
              </a:rPr>
              <a:t>Similar Accuracy Score</a:t>
            </a:r>
            <a:endParaRPr sz="2500">
              <a:solidFill>
                <a:schemeClr val="dk1"/>
              </a:solidFill>
              <a:latin typeface="Proxima Nova"/>
              <a:ea typeface="Proxima Nova"/>
              <a:cs typeface="Proxima Nova"/>
              <a:sym typeface="Proxima Nova"/>
            </a:endParaRPr>
          </a:p>
        </p:txBody>
      </p:sp>
      <p:sp>
        <p:nvSpPr>
          <p:cNvPr id="473" name="Google Shape;473;p40"/>
          <p:cNvSpPr txBox="1"/>
          <p:nvPr/>
        </p:nvSpPr>
        <p:spPr>
          <a:xfrm>
            <a:off x="799581" y="6519313"/>
            <a:ext cx="621000" cy="4770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lang="en-US" sz="3099">
                <a:solidFill>
                  <a:srgbClr val="3A3E39"/>
                </a:solidFill>
                <a:latin typeface="Playfair Display"/>
                <a:ea typeface="Playfair Display"/>
                <a:cs typeface="Playfair Display"/>
                <a:sym typeface="Playfair Display"/>
              </a:rPr>
              <a:t>V3</a:t>
            </a:r>
            <a:endParaRPr>
              <a:latin typeface="Playfair Display"/>
              <a:ea typeface="Playfair Display"/>
              <a:cs typeface="Playfair Display"/>
              <a:sym typeface="Playfair Display"/>
            </a:endParaRPr>
          </a:p>
        </p:txBody>
      </p:sp>
      <p:grpSp>
        <p:nvGrpSpPr>
          <p:cNvPr id="474" name="Google Shape;474;p40"/>
          <p:cNvGrpSpPr/>
          <p:nvPr/>
        </p:nvGrpSpPr>
        <p:grpSpPr>
          <a:xfrm>
            <a:off x="526634" y="3875789"/>
            <a:ext cx="1357773" cy="1385434"/>
            <a:chOff x="0" y="-57150"/>
            <a:chExt cx="712929" cy="725700"/>
          </a:xfrm>
        </p:grpSpPr>
        <p:sp>
          <p:nvSpPr>
            <p:cNvPr id="475" name="Google Shape;475;p40"/>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476" name="Google Shape;476;p40"/>
            <p:cNvSpPr txBox="1"/>
            <p:nvPr/>
          </p:nvSpPr>
          <p:spPr>
            <a:xfrm>
              <a:off x="0" y="-57150"/>
              <a:ext cx="712800" cy="725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rPr b="1" lang="en-US" sz="4000">
                  <a:solidFill>
                    <a:schemeClr val="dk1"/>
                  </a:solidFill>
                  <a:latin typeface="Playfair Display"/>
                  <a:ea typeface="Playfair Display"/>
                  <a:cs typeface="Playfair Display"/>
                  <a:sym typeface="Playfair Display"/>
                </a:rPr>
                <a:t>V3</a:t>
              </a:r>
              <a:endParaRPr b="1" i="0" sz="4000" u="none" cap="none" strike="noStrike">
                <a:solidFill>
                  <a:schemeClr val="dk1"/>
                </a:solidFill>
                <a:latin typeface="Playfair Display"/>
                <a:ea typeface="Playfair Display"/>
                <a:cs typeface="Playfair Display"/>
                <a:sym typeface="Playfair Display"/>
              </a:endParaRPr>
            </a:p>
          </p:txBody>
        </p:sp>
      </p:grpSp>
      <p:grpSp>
        <p:nvGrpSpPr>
          <p:cNvPr id="477" name="Google Shape;477;p40"/>
          <p:cNvGrpSpPr/>
          <p:nvPr/>
        </p:nvGrpSpPr>
        <p:grpSpPr>
          <a:xfrm>
            <a:off x="526634" y="6065089"/>
            <a:ext cx="1357773" cy="1385434"/>
            <a:chOff x="0" y="-57150"/>
            <a:chExt cx="712929" cy="725700"/>
          </a:xfrm>
        </p:grpSpPr>
        <p:sp>
          <p:nvSpPr>
            <p:cNvPr id="478" name="Google Shape;478;p40"/>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479" name="Google Shape;479;p40"/>
            <p:cNvSpPr txBox="1"/>
            <p:nvPr/>
          </p:nvSpPr>
          <p:spPr>
            <a:xfrm>
              <a:off x="0" y="-57150"/>
              <a:ext cx="712800" cy="725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rPr b="1" lang="en-US" sz="4000">
                  <a:solidFill>
                    <a:schemeClr val="dk1"/>
                  </a:solidFill>
                  <a:latin typeface="Playfair Display"/>
                  <a:ea typeface="Playfair Display"/>
                  <a:cs typeface="Playfair Display"/>
                  <a:sym typeface="Playfair Display"/>
                </a:rPr>
                <a:t>V4</a:t>
              </a:r>
              <a:endParaRPr b="1" i="0" sz="4000" u="none" cap="none" strike="noStrike">
                <a:solidFill>
                  <a:schemeClr val="dk1"/>
                </a:solidFill>
                <a:latin typeface="Playfair Display"/>
                <a:ea typeface="Playfair Display"/>
                <a:cs typeface="Playfair Display"/>
                <a:sym typeface="Playfair Display"/>
              </a:endParaRPr>
            </a:p>
          </p:txBody>
        </p:sp>
      </p:grpSp>
      <p:grpSp>
        <p:nvGrpSpPr>
          <p:cNvPr id="480" name="Google Shape;480;p40"/>
          <p:cNvGrpSpPr/>
          <p:nvPr/>
        </p:nvGrpSpPr>
        <p:grpSpPr>
          <a:xfrm>
            <a:off x="526634" y="8254401"/>
            <a:ext cx="1357773" cy="1385434"/>
            <a:chOff x="0" y="-57150"/>
            <a:chExt cx="712929" cy="725700"/>
          </a:xfrm>
        </p:grpSpPr>
        <p:sp>
          <p:nvSpPr>
            <p:cNvPr id="481" name="Google Shape;481;p40"/>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482" name="Google Shape;482;p40"/>
            <p:cNvSpPr txBox="1"/>
            <p:nvPr/>
          </p:nvSpPr>
          <p:spPr>
            <a:xfrm>
              <a:off x="0" y="-57150"/>
              <a:ext cx="712800" cy="725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rPr b="1" lang="en-US" sz="4000">
                  <a:solidFill>
                    <a:schemeClr val="dk1"/>
                  </a:solidFill>
                  <a:latin typeface="Playfair Display"/>
                  <a:ea typeface="Playfair Display"/>
                  <a:cs typeface="Playfair Display"/>
                  <a:sym typeface="Playfair Display"/>
                </a:rPr>
                <a:t>V5</a:t>
              </a:r>
              <a:endParaRPr b="1" i="0" sz="4000" u="none" cap="none" strike="noStrike">
                <a:solidFill>
                  <a:schemeClr val="dk1"/>
                </a:solidFill>
                <a:latin typeface="Playfair Display"/>
                <a:ea typeface="Playfair Display"/>
                <a:cs typeface="Playfair Display"/>
                <a:sym typeface="Playfair Display"/>
              </a:endParaRPr>
            </a:p>
          </p:txBody>
        </p:sp>
      </p:grpSp>
      <p:sp>
        <p:nvSpPr>
          <p:cNvPr id="483" name="Google Shape;483;p40"/>
          <p:cNvSpPr txBox="1"/>
          <p:nvPr/>
        </p:nvSpPr>
        <p:spPr>
          <a:xfrm>
            <a:off x="2593600" y="3953450"/>
            <a:ext cx="13392000" cy="1647000"/>
          </a:xfrm>
          <a:prstGeom prst="rect">
            <a:avLst/>
          </a:prstGeom>
          <a:noFill/>
          <a:ln>
            <a:noFill/>
          </a:ln>
        </p:spPr>
        <p:txBody>
          <a:bodyPr anchorCtr="0" anchor="t" bIns="91425" lIns="91425" spcFirstLastPara="1" rIns="91425" wrap="square" tIns="91425">
            <a:spAutoFit/>
          </a:bodyPr>
          <a:lstStyle/>
          <a:p>
            <a:pPr indent="0" lvl="0" marL="0" rtl="0" algn="l">
              <a:lnSpc>
                <a:spcPct val="140016"/>
              </a:lnSpc>
              <a:spcBef>
                <a:spcPts val="0"/>
              </a:spcBef>
              <a:spcAft>
                <a:spcPts val="0"/>
              </a:spcAft>
              <a:buNone/>
            </a:pPr>
            <a:r>
              <a:rPr lang="en-US" sz="2500">
                <a:solidFill>
                  <a:schemeClr val="dk1"/>
                </a:solidFill>
                <a:latin typeface="Playfair Display"/>
                <a:ea typeface="Playfair Display"/>
                <a:cs typeface="Playfair Display"/>
                <a:sym typeface="Playfair Display"/>
              </a:rPr>
              <a:t>VIF:</a:t>
            </a:r>
            <a:endParaRPr sz="2500">
              <a:solidFill>
                <a:schemeClr val="dk1"/>
              </a:solidFill>
              <a:latin typeface="Playfair Display"/>
              <a:ea typeface="Playfair Display"/>
              <a:cs typeface="Playfair Display"/>
              <a:sym typeface="Playfair Display"/>
            </a:endParaRPr>
          </a:p>
          <a:p>
            <a:pPr indent="-387350" lvl="0" marL="457200" rtl="0" algn="l">
              <a:lnSpc>
                <a:spcPct val="140016"/>
              </a:lnSpc>
              <a:spcBef>
                <a:spcPts val="0"/>
              </a:spcBef>
              <a:spcAft>
                <a:spcPts val="0"/>
              </a:spcAft>
              <a:buClr>
                <a:schemeClr val="dk1"/>
              </a:buClr>
              <a:buSzPts val="2500"/>
              <a:buFont typeface="Proxima Nova"/>
              <a:buChar char="-"/>
            </a:pPr>
            <a:r>
              <a:rPr lang="en-US" sz="2500">
                <a:solidFill>
                  <a:schemeClr val="dk1"/>
                </a:solidFill>
                <a:latin typeface="Proxima Nova"/>
                <a:ea typeface="Proxima Nova"/>
                <a:cs typeface="Proxima Nova"/>
                <a:sym typeface="Proxima Nova"/>
              </a:rPr>
              <a:t>VIF analysis revealed collinearity in Industry and Department due to an extra reference column in one-hot encoding (dummy variable trap).</a:t>
            </a:r>
            <a:endParaRPr sz="2500">
              <a:solidFill>
                <a:schemeClr val="dk1"/>
              </a:solidFill>
              <a:latin typeface="Proxima Nova"/>
              <a:ea typeface="Proxima Nova"/>
              <a:cs typeface="Proxima Nova"/>
              <a:sym typeface="Proxima Nova"/>
            </a:endParaRPr>
          </a:p>
        </p:txBody>
      </p:sp>
      <p:sp>
        <p:nvSpPr>
          <p:cNvPr id="484" name="Google Shape;484;p40"/>
          <p:cNvSpPr txBox="1"/>
          <p:nvPr/>
        </p:nvSpPr>
        <p:spPr>
          <a:xfrm>
            <a:off x="2593600" y="6168175"/>
            <a:ext cx="14400900" cy="1647000"/>
          </a:xfrm>
          <a:prstGeom prst="rect">
            <a:avLst/>
          </a:prstGeom>
          <a:noFill/>
          <a:ln>
            <a:noFill/>
          </a:ln>
        </p:spPr>
        <p:txBody>
          <a:bodyPr anchorCtr="0" anchor="t" bIns="91425" lIns="91425" spcFirstLastPara="1" rIns="91425" wrap="square" tIns="91425">
            <a:spAutoFit/>
          </a:bodyPr>
          <a:lstStyle/>
          <a:p>
            <a:pPr indent="0" lvl="0" marL="0" rtl="0" algn="l">
              <a:lnSpc>
                <a:spcPct val="140016"/>
              </a:lnSpc>
              <a:spcBef>
                <a:spcPts val="0"/>
              </a:spcBef>
              <a:spcAft>
                <a:spcPts val="0"/>
              </a:spcAft>
              <a:buNone/>
            </a:pPr>
            <a:r>
              <a:rPr lang="en-US" sz="2500">
                <a:solidFill>
                  <a:schemeClr val="dk1"/>
                </a:solidFill>
                <a:latin typeface="Playfair Display"/>
                <a:ea typeface="Playfair Display"/>
                <a:cs typeface="Playfair Display"/>
                <a:sym typeface="Playfair Display"/>
              </a:rPr>
              <a:t>Removing Highly Correlated Columns:</a:t>
            </a:r>
            <a:endParaRPr sz="2500">
              <a:solidFill>
                <a:schemeClr val="dk1"/>
              </a:solidFill>
              <a:latin typeface="Playfair Display"/>
              <a:ea typeface="Playfair Display"/>
              <a:cs typeface="Playfair Display"/>
              <a:sym typeface="Playfair Display"/>
            </a:endParaRPr>
          </a:p>
          <a:p>
            <a:pPr indent="-387350" lvl="0" marL="457200" rtl="0" algn="l">
              <a:lnSpc>
                <a:spcPct val="140016"/>
              </a:lnSpc>
              <a:spcBef>
                <a:spcPts val="0"/>
              </a:spcBef>
              <a:spcAft>
                <a:spcPts val="0"/>
              </a:spcAft>
              <a:buClr>
                <a:schemeClr val="dk1"/>
              </a:buClr>
              <a:buSzPts val="2500"/>
              <a:buFont typeface="Proxima Nova"/>
              <a:buChar char="-"/>
            </a:pPr>
            <a:r>
              <a:rPr lang="en-US" sz="2500">
                <a:solidFill>
                  <a:schemeClr val="dk1"/>
                </a:solidFill>
                <a:latin typeface="Proxima Nova"/>
                <a:ea typeface="Proxima Nova"/>
                <a:cs typeface="Proxima Nova"/>
                <a:sym typeface="Proxima Nova"/>
              </a:rPr>
              <a:t>Eliminated the Standardized Industries to increase overall accuracy</a:t>
            </a:r>
            <a:endParaRPr sz="2500">
              <a:solidFill>
                <a:schemeClr val="dk1"/>
              </a:solidFill>
              <a:latin typeface="Proxima Nova"/>
              <a:ea typeface="Proxima Nova"/>
              <a:cs typeface="Proxima Nova"/>
              <a:sym typeface="Proxima Nova"/>
            </a:endParaRPr>
          </a:p>
          <a:p>
            <a:pPr indent="-387350" lvl="0" marL="457200" rtl="0" algn="l">
              <a:lnSpc>
                <a:spcPct val="140016"/>
              </a:lnSpc>
              <a:spcBef>
                <a:spcPts val="0"/>
              </a:spcBef>
              <a:spcAft>
                <a:spcPts val="0"/>
              </a:spcAft>
              <a:buClr>
                <a:schemeClr val="dk1"/>
              </a:buClr>
              <a:buSzPts val="2500"/>
              <a:buFont typeface="Proxima Nova"/>
              <a:buChar char="-"/>
            </a:pPr>
            <a:r>
              <a:rPr lang="en-US" sz="2500">
                <a:solidFill>
                  <a:schemeClr val="dk1"/>
                </a:solidFill>
                <a:latin typeface="Proxima Nova"/>
                <a:ea typeface="Proxima Nova"/>
                <a:cs typeface="Proxima Nova"/>
                <a:sym typeface="Proxima Nova"/>
              </a:rPr>
              <a:t>Increased overall job posting Accuracy to 79%</a:t>
            </a:r>
            <a:endParaRPr sz="2500">
              <a:solidFill>
                <a:schemeClr val="dk1"/>
              </a:solidFill>
              <a:latin typeface="Proxima Nova"/>
              <a:ea typeface="Proxima Nova"/>
              <a:cs typeface="Proxima Nova"/>
              <a:sym typeface="Proxima Nova"/>
            </a:endParaRPr>
          </a:p>
        </p:txBody>
      </p:sp>
      <p:sp>
        <p:nvSpPr>
          <p:cNvPr id="485" name="Google Shape;485;p40"/>
          <p:cNvSpPr txBox="1"/>
          <p:nvPr/>
        </p:nvSpPr>
        <p:spPr>
          <a:xfrm>
            <a:off x="2593589" y="8281338"/>
            <a:ext cx="7945200" cy="14034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None/>
            </a:pPr>
            <a:r>
              <a:rPr lang="en-US" sz="2399">
                <a:solidFill>
                  <a:schemeClr val="dk1"/>
                </a:solidFill>
                <a:latin typeface="Playfair Display"/>
                <a:ea typeface="Playfair Display"/>
                <a:cs typeface="Playfair Display"/>
                <a:sym typeface="Playfair Display"/>
              </a:rPr>
              <a:t>Utilizing PCA:</a:t>
            </a:r>
            <a:endParaRPr sz="2399">
              <a:solidFill>
                <a:schemeClr val="dk1"/>
              </a:solidFill>
              <a:latin typeface="Playfair Display"/>
              <a:ea typeface="Playfair Display"/>
              <a:cs typeface="Playfair Display"/>
              <a:sym typeface="Playfair Display"/>
            </a:endParaRPr>
          </a:p>
          <a:p>
            <a:pPr indent="-380936" lvl="0" marL="457200" rtl="0" algn="l">
              <a:lnSpc>
                <a:spcPct val="140016"/>
              </a:lnSpc>
              <a:spcBef>
                <a:spcPts val="0"/>
              </a:spcBef>
              <a:spcAft>
                <a:spcPts val="0"/>
              </a:spcAft>
              <a:buClr>
                <a:schemeClr val="dk1"/>
              </a:buClr>
              <a:buSzPts val="2399"/>
              <a:buFont typeface="Proxima Nova"/>
              <a:buChar char="-"/>
            </a:pPr>
            <a:r>
              <a:rPr lang="en-US" sz="2399">
                <a:solidFill>
                  <a:schemeClr val="dk1"/>
                </a:solidFill>
                <a:latin typeface="Proxima Nova"/>
                <a:ea typeface="Proxima Nova"/>
                <a:cs typeface="Proxima Nova"/>
                <a:sym typeface="Proxima Nova"/>
              </a:rPr>
              <a:t>Utilizing Principal Components to increase overall model accuracy</a:t>
            </a:r>
            <a:endParaRPr sz="2399">
              <a:solidFill>
                <a:schemeClr val="dk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33" name="Shape 133"/>
        <p:cNvGrpSpPr/>
        <p:nvPr/>
      </p:nvGrpSpPr>
      <p:grpSpPr>
        <a:xfrm>
          <a:off x="0" y="0"/>
          <a:ext cx="0" cy="0"/>
          <a:chOff x="0" y="0"/>
          <a:chExt cx="0" cy="0"/>
        </a:xfrm>
      </p:grpSpPr>
      <p:grpSp>
        <p:nvGrpSpPr>
          <p:cNvPr id="134" name="Google Shape;134;p14"/>
          <p:cNvGrpSpPr/>
          <p:nvPr/>
        </p:nvGrpSpPr>
        <p:grpSpPr>
          <a:xfrm>
            <a:off x="15941078" y="8876774"/>
            <a:ext cx="1475599" cy="763052"/>
            <a:chOff x="0" y="0"/>
            <a:chExt cx="1571802" cy="812800"/>
          </a:xfrm>
        </p:grpSpPr>
        <p:sp>
          <p:nvSpPr>
            <p:cNvPr id="135" name="Google Shape;135;p14"/>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36" name="Google Shape;136;p14"/>
            <p:cNvSpPr txBox="1"/>
            <p:nvPr/>
          </p:nvSpPr>
          <p:spPr>
            <a:xfrm>
              <a:off x="0" y="165100"/>
              <a:ext cx="1470202"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137" name="Google Shape;137;p14"/>
          <p:cNvGraphicFramePr/>
          <p:nvPr/>
        </p:nvGraphicFramePr>
        <p:xfrm>
          <a:off x="1340050" y="1997000"/>
          <a:ext cx="3000000" cy="3000000"/>
        </p:xfrm>
        <a:graphic>
          <a:graphicData uri="http://schemas.openxmlformats.org/drawingml/2006/table">
            <a:tbl>
              <a:tblPr>
                <a:noFill/>
                <a:tableStyleId>{E7C979DC-C16A-4347-86E3-C35DE33510A3}</a:tableStyleId>
              </a:tblPr>
              <a:tblGrid>
                <a:gridCol w="5742800"/>
                <a:gridCol w="5742800"/>
              </a:tblGrid>
              <a:tr h="843925">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Column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Percent NaN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Location</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2</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Department</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64.5%</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Salary Range</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84%</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Company Profile</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18.5%</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Requirements</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15%</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Benefits</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40%</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Employment Type</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19%</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Required Experience</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39%</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Required</a:t>
                      </a:r>
                      <a:r>
                        <a:rPr lang="en-US" sz="2800">
                          <a:latin typeface="Proxima Nova"/>
                          <a:ea typeface="Proxima Nova"/>
                          <a:cs typeface="Proxima Nova"/>
                          <a:sym typeface="Proxima Nova"/>
                        </a:rPr>
                        <a:t> Education</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45%</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Industry</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27%</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Function </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36%</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38" name="Google Shape;138;p14"/>
          <p:cNvSpPr txBox="1"/>
          <p:nvPr/>
        </p:nvSpPr>
        <p:spPr>
          <a:xfrm>
            <a:off x="1340049" y="264150"/>
            <a:ext cx="9208800" cy="1539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9999">
                <a:solidFill>
                  <a:srgbClr val="3A3E39"/>
                </a:solidFill>
                <a:latin typeface="Playfair Display"/>
                <a:ea typeface="Playfair Display"/>
                <a:cs typeface="Playfair Display"/>
                <a:sym typeface="Playfair Display"/>
              </a:rPr>
              <a:t>Missing Values</a:t>
            </a:r>
            <a:endParaRPr>
              <a:latin typeface="Playfair Display"/>
              <a:ea typeface="Playfair Display"/>
              <a:cs typeface="Playfair Display"/>
              <a:sym typeface="Playfair Display"/>
            </a:endParaRPr>
          </a:p>
        </p:txBody>
      </p:sp>
      <p:sp>
        <p:nvSpPr>
          <p:cNvPr id="139" name="Google Shape;139;p14"/>
          <p:cNvSpPr/>
          <p:nvPr/>
        </p:nvSpPr>
        <p:spPr>
          <a:xfrm>
            <a:off x="-1614350" y="-225275"/>
            <a:ext cx="2350828" cy="10588262"/>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140" name="Google Shape;140;p14"/>
          <p:cNvSpPr/>
          <p:nvPr/>
        </p:nvSpPr>
        <p:spPr>
          <a:xfrm>
            <a:off x="1318850" y="1905000"/>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1" name="Google Shape;141;p14"/>
          <p:cNvSpPr/>
          <p:nvPr/>
        </p:nvSpPr>
        <p:spPr>
          <a:xfrm>
            <a:off x="1239600" y="9438225"/>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2" name="Google Shape;142;p14"/>
          <p:cNvSpPr/>
          <p:nvPr/>
        </p:nvSpPr>
        <p:spPr>
          <a:xfrm rot="5400000">
            <a:off x="-2494050" y="5754600"/>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3" name="Google Shape;143;p14"/>
          <p:cNvSpPr/>
          <p:nvPr/>
        </p:nvSpPr>
        <p:spPr>
          <a:xfrm rot="5400000">
            <a:off x="8990850" y="5754600"/>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47" name="Shape 147"/>
        <p:cNvGrpSpPr/>
        <p:nvPr/>
      </p:nvGrpSpPr>
      <p:grpSpPr>
        <a:xfrm>
          <a:off x="0" y="0"/>
          <a:ext cx="0" cy="0"/>
          <a:chOff x="0" y="0"/>
          <a:chExt cx="0" cy="0"/>
        </a:xfrm>
      </p:grpSpPr>
      <p:grpSp>
        <p:nvGrpSpPr>
          <p:cNvPr id="148" name="Google Shape;148;p15"/>
          <p:cNvGrpSpPr/>
          <p:nvPr/>
        </p:nvGrpSpPr>
        <p:grpSpPr>
          <a:xfrm>
            <a:off x="15941078" y="8876774"/>
            <a:ext cx="1475608" cy="763057"/>
            <a:chOff x="0" y="0"/>
            <a:chExt cx="1571802" cy="812800"/>
          </a:xfrm>
        </p:grpSpPr>
        <p:sp>
          <p:nvSpPr>
            <p:cNvPr id="149" name="Google Shape;149;p15"/>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50" name="Google Shape;150;p15"/>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151" name="Google Shape;151;p15"/>
          <p:cNvGraphicFramePr/>
          <p:nvPr/>
        </p:nvGraphicFramePr>
        <p:xfrm>
          <a:off x="1340050" y="1997000"/>
          <a:ext cx="3000000" cy="3000000"/>
        </p:xfrm>
        <a:graphic>
          <a:graphicData uri="http://schemas.openxmlformats.org/drawingml/2006/table">
            <a:tbl>
              <a:tblPr>
                <a:noFill/>
                <a:tableStyleId>{E7C979DC-C16A-4347-86E3-C35DE33510A3}</a:tableStyleId>
              </a:tblPr>
              <a:tblGrid>
                <a:gridCol w="5742800"/>
                <a:gridCol w="5742800"/>
              </a:tblGrid>
              <a:tr h="843925">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Column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Percent NaN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Location</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2</a:t>
                      </a:r>
                      <a:r>
                        <a:rPr lang="en-US" sz="2800">
                          <a:solidFill>
                            <a:schemeClr val="accent1"/>
                          </a:solidFill>
                          <a:latin typeface="Proxima Nova"/>
                          <a:ea typeface="Proxima Nova"/>
                          <a:cs typeface="Proxima Nova"/>
                          <a:sym typeface="Proxima Nova"/>
                        </a:rPr>
                        <a:t>%</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Department</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64.5%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Salary Range</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84%</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Company Profile</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18.5%</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Requirements</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15%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Benefits</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40%</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Employment Type</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19%</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Required Experience</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39%</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Required Education</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45%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Industry</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27%</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Function </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36%</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52" name="Google Shape;152;p15"/>
          <p:cNvSpPr txBox="1"/>
          <p:nvPr/>
        </p:nvSpPr>
        <p:spPr>
          <a:xfrm>
            <a:off x="1340049" y="225275"/>
            <a:ext cx="9208800" cy="1539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9999">
                <a:solidFill>
                  <a:srgbClr val="3A3E39"/>
                </a:solidFill>
                <a:latin typeface="Playfair Display"/>
                <a:ea typeface="Playfair Display"/>
                <a:cs typeface="Playfair Display"/>
                <a:sym typeface="Playfair Display"/>
              </a:rPr>
              <a:t>Missing Values</a:t>
            </a:r>
            <a:endParaRPr>
              <a:latin typeface="Playfair Display"/>
              <a:ea typeface="Playfair Display"/>
              <a:cs typeface="Playfair Display"/>
              <a:sym typeface="Playfair Display"/>
            </a:endParaRPr>
          </a:p>
        </p:txBody>
      </p:sp>
      <p:sp>
        <p:nvSpPr>
          <p:cNvPr id="153" name="Google Shape;153;p15"/>
          <p:cNvSpPr/>
          <p:nvPr/>
        </p:nvSpPr>
        <p:spPr>
          <a:xfrm>
            <a:off x="-1614350" y="-225275"/>
            <a:ext cx="2350828" cy="10588262"/>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grpSp>
        <p:nvGrpSpPr>
          <p:cNvPr id="154" name="Google Shape;154;p15"/>
          <p:cNvGrpSpPr/>
          <p:nvPr/>
        </p:nvGrpSpPr>
        <p:grpSpPr>
          <a:xfrm>
            <a:off x="13366950" y="5053425"/>
            <a:ext cx="4204090" cy="1436122"/>
            <a:chOff x="13030775" y="4490350"/>
            <a:chExt cx="4204090" cy="1436122"/>
          </a:xfrm>
        </p:grpSpPr>
        <p:sp>
          <p:nvSpPr>
            <p:cNvPr id="155" name="Google Shape;155;p15"/>
            <p:cNvSpPr/>
            <p:nvPr/>
          </p:nvSpPr>
          <p:spPr>
            <a:xfrm>
              <a:off x="13030775" y="4490350"/>
              <a:ext cx="4204090"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156" name="Google Shape;156;p15"/>
            <p:cNvSpPr txBox="1"/>
            <p:nvPr/>
          </p:nvSpPr>
          <p:spPr>
            <a:xfrm>
              <a:off x="13183275" y="4885163"/>
              <a:ext cx="3899100" cy="646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NaN → “Not Provided”</a:t>
              </a:r>
              <a:endParaRPr/>
            </a:p>
          </p:txBody>
        </p:sp>
      </p:grpSp>
      <p:sp>
        <p:nvSpPr>
          <p:cNvPr id="157" name="Google Shape;157;p15"/>
          <p:cNvSpPr/>
          <p:nvPr/>
        </p:nvSpPr>
        <p:spPr>
          <a:xfrm rot="5400000">
            <a:off x="-2494050" y="5754600"/>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58" name="Google Shape;158;p15"/>
          <p:cNvSpPr/>
          <p:nvPr/>
        </p:nvSpPr>
        <p:spPr>
          <a:xfrm rot="5400000">
            <a:off x="8971725" y="5670688"/>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59" name="Google Shape;159;p15"/>
          <p:cNvSpPr/>
          <p:nvPr/>
        </p:nvSpPr>
        <p:spPr>
          <a:xfrm>
            <a:off x="1340050" y="1779838"/>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60" name="Google Shape;160;p15"/>
          <p:cNvSpPr/>
          <p:nvPr/>
        </p:nvSpPr>
        <p:spPr>
          <a:xfrm>
            <a:off x="1340050" y="9438213"/>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61" name="Google Shape;161;p15"/>
          <p:cNvSpPr/>
          <p:nvPr/>
        </p:nvSpPr>
        <p:spPr>
          <a:xfrm>
            <a:off x="1139150" y="1937038"/>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65" name="Shape 165"/>
        <p:cNvGrpSpPr/>
        <p:nvPr/>
      </p:nvGrpSpPr>
      <p:grpSpPr>
        <a:xfrm>
          <a:off x="0" y="0"/>
          <a:ext cx="0" cy="0"/>
          <a:chOff x="0" y="0"/>
          <a:chExt cx="0" cy="0"/>
        </a:xfrm>
      </p:grpSpPr>
      <p:grpSp>
        <p:nvGrpSpPr>
          <p:cNvPr id="166" name="Google Shape;166;p16"/>
          <p:cNvGrpSpPr/>
          <p:nvPr/>
        </p:nvGrpSpPr>
        <p:grpSpPr>
          <a:xfrm>
            <a:off x="15941078" y="8876774"/>
            <a:ext cx="1475608" cy="763057"/>
            <a:chOff x="0" y="0"/>
            <a:chExt cx="1571802" cy="812800"/>
          </a:xfrm>
        </p:grpSpPr>
        <p:sp>
          <p:nvSpPr>
            <p:cNvPr id="167" name="Google Shape;167;p16"/>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68" name="Google Shape;168;p16"/>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169" name="Google Shape;169;p16"/>
          <p:cNvGraphicFramePr/>
          <p:nvPr/>
        </p:nvGraphicFramePr>
        <p:xfrm>
          <a:off x="1340050" y="1997000"/>
          <a:ext cx="3000000" cy="3000000"/>
        </p:xfrm>
        <a:graphic>
          <a:graphicData uri="http://schemas.openxmlformats.org/drawingml/2006/table">
            <a:tbl>
              <a:tblPr>
                <a:noFill/>
                <a:tableStyleId>{E7C979DC-C16A-4347-86E3-C35DE33510A3}</a:tableStyleId>
              </a:tblPr>
              <a:tblGrid>
                <a:gridCol w="5742800"/>
                <a:gridCol w="5742800"/>
              </a:tblGrid>
              <a:tr h="843925">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Column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Percent NaN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Location</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2</a:t>
                      </a:r>
                      <a:r>
                        <a:rPr lang="en-US" sz="2800">
                          <a:solidFill>
                            <a:schemeClr val="accent1"/>
                          </a:solidFill>
                          <a:latin typeface="Proxima Nova"/>
                          <a:ea typeface="Proxima Nova"/>
                          <a:cs typeface="Proxima Nova"/>
                          <a:sym typeface="Proxima Nova"/>
                        </a:rPr>
                        <a:t>%</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Department</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64.5%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980000"/>
                          </a:solidFill>
                          <a:latin typeface="Proxima Nova"/>
                          <a:ea typeface="Proxima Nova"/>
                          <a:cs typeface="Proxima Nova"/>
                          <a:sym typeface="Proxima Nova"/>
                        </a:rPr>
                        <a:t>Salary Range</a:t>
                      </a:r>
                      <a:endParaRPr b="1" sz="2800">
                        <a:solidFill>
                          <a:srgbClr val="98000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980000"/>
                          </a:solidFill>
                          <a:latin typeface="Proxima Nova"/>
                          <a:ea typeface="Proxima Nova"/>
                          <a:cs typeface="Proxima Nova"/>
                          <a:sym typeface="Proxima Nova"/>
                        </a:rPr>
                        <a:t>84%</a:t>
                      </a:r>
                      <a:endParaRPr b="1" sz="2800">
                        <a:solidFill>
                          <a:srgbClr val="98000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Company Profile</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18.5%</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Requirements</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15%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Benefits</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40%</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Employment Type</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19%</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Required Experience</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39%</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Required Education</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45%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Industry</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27%</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Function </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36%</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70" name="Google Shape;170;p16"/>
          <p:cNvSpPr txBox="1"/>
          <p:nvPr/>
        </p:nvSpPr>
        <p:spPr>
          <a:xfrm>
            <a:off x="1340049" y="225275"/>
            <a:ext cx="9208800" cy="1539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9999">
                <a:solidFill>
                  <a:srgbClr val="3A3E39"/>
                </a:solidFill>
                <a:latin typeface="Playfair Display"/>
                <a:ea typeface="Playfair Display"/>
                <a:cs typeface="Playfair Display"/>
                <a:sym typeface="Playfair Display"/>
              </a:rPr>
              <a:t>Missing Values</a:t>
            </a:r>
            <a:endParaRPr>
              <a:latin typeface="Playfair Display"/>
              <a:ea typeface="Playfair Display"/>
              <a:cs typeface="Playfair Display"/>
              <a:sym typeface="Playfair Display"/>
            </a:endParaRPr>
          </a:p>
        </p:txBody>
      </p:sp>
      <p:sp>
        <p:nvSpPr>
          <p:cNvPr id="171" name="Google Shape;171;p16"/>
          <p:cNvSpPr/>
          <p:nvPr/>
        </p:nvSpPr>
        <p:spPr>
          <a:xfrm>
            <a:off x="-1614350" y="-225275"/>
            <a:ext cx="2350828" cy="10588262"/>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grpSp>
        <p:nvGrpSpPr>
          <p:cNvPr id="172" name="Google Shape;172;p16"/>
          <p:cNvGrpSpPr/>
          <p:nvPr/>
        </p:nvGrpSpPr>
        <p:grpSpPr>
          <a:xfrm>
            <a:off x="13366950" y="5053425"/>
            <a:ext cx="4204090" cy="1436122"/>
            <a:chOff x="13030775" y="4490350"/>
            <a:chExt cx="4204090" cy="1436122"/>
          </a:xfrm>
        </p:grpSpPr>
        <p:sp>
          <p:nvSpPr>
            <p:cNvPr id="173" name="Google Shape;173;p16"/>
            <p:cNvSpPr/>
            <p:nvPr/>
          </p:nvSpPr>
          <p:spPr>
            <a:xfrm>
              <a:off x="13030775" y="4490350"/>
              <a:ext cx="4204090"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174" name="Google Shape;174;p16"/>
            <p:cNvSpPr txBox="1"/>
            <p:nvPr/>
          </p:nvSpPr>
          <p:spPr>
            <a:xfrm>
              <a:off x="13183275" y="4885163"/>
              <a:ext cx="3899100" cy="646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NaN → “Not Provided”</a:t>
              </a:r>
              <a:endParaRPr/>
            </a:p>
          </p:txBody>
        </p:sp>
      </p:grpSp>
      <p:sp>
        <p:nvSpPr>
          <p:cNvPr id="175" name="Google Shape;175;p16"/>
          <p:cNvSpPr/>
          <p:nvPr/>
        </p:nvSpPr>
        <p:spPr>
          <a:xfrm rot="5400000">
            <a:off x="-2494050" y="5754600"/>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76" name="Google Shape;176;p16"/>
          <p:cNvSpPr/>
          <p:nvPr/>
        </p:nvSpPr>
        <p:spPr>
          <a:xfrm rot="5400000">
            <a:off x="8971725" y="5670688"/>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77" name="Google Shape;177;p16"/>
          <p:cNvSpPr/>
          <p:nvPr/>
        </p:nvSpPr>
        <p:spPr>
          <a:xfrm>
            <a:off x="1340050" y="1779838"/>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78" name="Google Shape;178;p16"/>
          <p:cNvSpPr/>
          <p:nvPr/>
        </p:nvSpPr>
        <p:spPr>
          <a:xfrm>
            <a:off x="1340050" y="9438213"/>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79" name="Google Shape;179;p16"/>
          <p:cNvSpPr/>
          <p:nvPr/>
        </p:nvSpPr>
        <p:spPr>
          <a:xfrm>
            <a:off x="1139150" y="1937038"/>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83" name="Shape 183"/>
        <p:cNvGrpSpPr/>
        <p:nvPr/>
      </p:nvGrpSpPr>
      <p:grpSpPr>
        <a:xfrm>
          <a:off x="0" y="0"/>
          <a:ext cx="0" cy="0"/>
          <a:chOff x="0" y="0"/>
          <a:chExt cx="0" cy="0"/>
        </a:xfrm>
      </p:grpSpPr>
      <p:grpSp>
        <p:nvGrpSpPr>
          <p:cNvPr id="184" name="Google Shape;184;p17"/>
          <p:cNvGrpSpPr/>
          <p:nvPr/>
        </p:nvGrpSpPr>
        <p:grpSpPr>
          <a:xfrm>
            <a:off x="1718224" y="7645274"/>
            <a:ext cx="1577322" cy="916654"/>
            <a:chOff x="0" y="-57150"/>
            <a:chExt cx="5784092" cy="307200"/>
          </a:xfrm>
        </p:grpSpPr>
        <p:sp>
          <p:nvSpPr>
            <p:cNvPr id="185" name="Google Shape;185;p17"/>
            <p:cNvSpPr/>
            <p:nvPr/>
          </p:nvSpPr>
          <p:spPr>
            <a:xfrm>
              <a:off x="0" y="0"/>
              <a:ext cx="5784092" cy="249985"/>
            </a:xfrm>
            <a:custGeom>
              <a:rect b="b" l="l" r="r" t="t"/>
              <a:pathLst>
                <a:path extrusionOk="0" h="249985" w="5784092">
                  <a:moveTo>
                    <a:pt x="0" y="0"/>
                  </a:moveTo>
                  <a:lnTo>
                    <a:pt x="5784092" y="0"/>
                  </a:lnTo>
                  <a:lnTo>
                    <a:pt x="5784092" y="249985"/>
                  </a:lnTo>
                  <a:lnTo>
                    <a:pt x="0" y="249985"/>
                  </a:lnTo>
                  <a:close/>
                </a:path>
              </a:pathLst>
            </a:custGeom>
            <a:solidFill>
              <a:srgbClr val="BBDAE0"/>
            </a:solidFill>
            <a:ln>
              <a:noFill/>
            </a:ln>
          </p:spPr>
        </p:sp>
        <p:sp>
          <p:nvSpPr>
            <p:cNvPr id="186" name="Google Shape;186;p17"/>
            <p:cNvSpPr txBox="1"/>
            <p:nvPr/>
          </p:nvSpPr>
          <p:spPr>
            <a:xfrm>
              <a:off x="0" y="-57150"/>
              <a:ext cx="5784000" cy="3072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7" name="Google Shape;187;p17"/>
          <p:cNvGrpSpPr/>
          <p:nvPr/>
        </p:nvGrpSpPr>
        <p:grpSpPr>
          <a:xfrm>
            <a:off x="1718225" y="6165224"/>
            <a:ext cx="1577322" cy="916654"/>
            <a:chOff x="0" y="-57150"/>
            <a:chExt cx="5784092" cy="307200"/>
          </a:xfrm>
        </p:grpSpPr>
        <p:sp>
          <p:nvSpPr>
            <p:cNvPr id="188" name="Google Shape;188;p17"/>
            <p:cNvSpPr/>
            <p:nvPr/>
          </p:nvSpPr>
          <p:spPr>
            <a:xfrm>
              <a:off x="0" y="0"/>
              <a:ext cx="5784092" cy="249985"/>
            </a:xfrm>
            <a:custGeom>
              <a:rect b="b" l="l" r="r" t="t"/>
              <a:pathLst>
                <a:path extrusionOk="0" h="249985" w="5784092">
                  <a:moveTo>
                    <a:pt x="0" y="0"/>
                  </a:moveTo>
                  <a:lnTo>
                    <a:pt x="5784092" y="0"/>
                  </a:lnTo>
                  <a:lnTo>
                    <a:pt x="5784092" y="249985"/>
                  </a:lnTo>
                  <a:lnTo>
                    <a:pt x="0" y="249985"/>
                  </a:lnTo>
                  <a:close/>
                </a:path>
              </a:pathLst>
            </a:custGeom>
            <a:solidFill>
              <a:srgbClr val="BBDAE0"/>
            </a:solidFill>
            <a:ln>
              <a:noFill/>
            </a:ln>
          </p:spPr>
        </p:sp>
        <p:sp>
          <p:nvSpPr>
            <p:cNvPr id="189" name="Google Shape;189;p17"/>
            <p:cNvSpPr txBox="1"/>
            <p:nvPr/>
          </p:nvSpPr>
          <p:spPr>
            <a:xfrm>
              <a:off x="0" y="-57150"/>
              <a:ext cx="5784000" cy="3072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0" name="Google Shape;190;p17"/>
          <p:cNvGrpSpPr/>
          <p:nvPr/>
        </p:nvGrpSpPr>
        <p:grpSpPr>
          <a:xfrm>
            <a:off x="1718225" y="4685174"/>
            <a:ext cx="1577322" cy="916654"/>
            <a:chOff x="0" y="-57150"/>
            <a:chExt cx="5784092" cy="307200"/>
          </a:xfrm>
        </p:grpSpPr>
        <p:sp>
          <p:nvSpPr>
            <p:cNvPr id="191" name="Google Shape;191;p17"/>
            <p:cNvSpPr/>
            <p:nvPr/>
          </p:nvSpPr>
          <p:spPr>
            <a:xfrm>
              <a:off x="0" y="0"/>
              <a:ext cx="5784092" cy="249985"/>
            </a:xfrm>
            <a:custGeom>
              <a:rect b="b" l="l" r="r" t="t"/>
              <a:pathLst>
                <a:path extrusionOk="0" h="249985" w="5784092">
                  <a:moveTo>
                    <a:pt x="0" y="0"/>
                  </a:moveTo>
                  <a:lnTo>
                    <a:pt x="5784092" y="0"/>
                  </a:lnTo>
                  <a:lnTo>
                    <a:pt x="5784092" y="249985"/>
                  </a:lnTo>
                  <a:lnTo>
                    <a:pt x="0" y="249985"/>
                  </a:lnTo>
                  <a:close/>
                </a:path>
              </a:pathLst>
            </a:custGeom>
            <a:solidFill>
              <a:srgbClr val="BBDAE0"/>
            </a:solidFill>
            <a:ln>
              <a:noFill/>
            </a:ln>
          </p:spPr>
        </p:sp>
        <p:sp>
          <p:nvSpPr>
            <p:cNvPr id="192" name="Google Shape;192;p17"/>
            <p:cNvSpPr txBox="1"/>
            <p:nvPr/>
          </p:nvSpPr>
          <p:spPr>
            <a:xfrm>
              <a:off x="0" y="-57150"/>
              <a:ext cx="5784000" cy="3072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3" name="Google Shape;193;p17"/>
          <p:cNvGrpSpPr/>
          <p:nvPr/>
        </p:nvGrpSpPr>
        <p:grpSpPr>
          <a:xfrm>
            <a:off x="1718225" y="3301703"/>
            <a:ext cx="1577322" cy="916460"/>
            <a:chOff x="0" y="-57150"/>
            <a:chExt cx="5784092" cy="307135"/>
          </a:xfrm>
        </p:grpSpPr>
        <p:sp>
          <p:nvSpPr>
            <p:cNvPr id="194" name="Google Shape;194;p17"/>
            <p:cNvSpPr/>
            <p:nvPr/>
          </p:nvSpPr>
          <p:spPr>
            <a:xfrm>
              <a:off x="0" y="0"/>
              <a:ext cx="5784092" cy="249985"/>
            </a:xfrm>
            <a:custGeom>
              <a:rect b="b" l="l" r="r" t="t"/>
              <a:pathLst>
                <a:path extrusionOk="0" h="249985" w="5784092">
                  <a:moveTo>
                    <a:pt x="0" y="0"/>
                  </a:moveTo>
                  <a:lnTo>
                    <a:pt x="5784092" y="0"/>
                  </a:lnTo>
                  <a:lnTo>
                    <a:pt x="5784092" y="249985"/>
                  </a:lnTo>
                  <a:lnTo>
                    <a:pt x="0" y="249985"/>
                  </a:lnTo>
                  <a:close/>
                </a:path>
              </a:pathLst>
            </a:custGeom>
            <a:solidFill>
              <a:srgbClr val="BBDAE0"/>
            </a:solidFill>
            <a:ln>
              <a:noFill/>
            </a:ln>
          </p:spPr>
        </p:sp>
        <p:sp>
          <p:nvSpPr>
            <p:cNvPr id="195" name="Google Shape;195;p17"/>
            <p:cNvSpPr txBox="1"/>
            <p:nvPr/>
          </p:nvSpPr>
          <p:spPr>
            <a:xfrm>
              <a:off x="0" y="-57150"/>
              <a:ext cx="5784092" cy="307135"/>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96" name="Google Shape;196;p17"/>
          <p:cNvCxnSpPr/>
          <p:nvPr/>
        </p:nvCxnSpPr>
        <p:spPr>
          <a:xfrm>
            <a:off x="1028700" y="2409825"/>
            <a:ext cx="3023491" cy="0"/>
          </a:xfrm>
          <a:prstGeom prst="straightConnector1">
            <a:avLst/>
          </a:prstGeom>
          <a:noFill/>
          <a:ln cap="flat" cmpd="sng" w="19050">
            <a:solidFill>
              <a:srgbClr val="157E90"/>
            </a:solidFill>
            <a:prstDash val="solid"/>
            <a:round/>
            <a:headEnd len="sm" w="sm" type="none"/>
            <a:tailEnd len="sm" w="sm" type="none"/>
          </a:ln>
        </p:spPr>
      </p:cxnSp>
      <p:sp>
        <p:nvSpPr>
          <p:cNvPr id="197" name="Google Shape;197;p17"/>
          <p:cNvSpPr txBox="1"/>
          <p:nvPr/>
        </p:nvSpPr>
        <p:spPr>
          <a:xfrm>
            <a:off x="1028700" y="1019175"/>
            <a:ext cx="98211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Salary Range</a:t>
            </a:r>
            <a:endParaRPr>
              <a:latin typeface="Playfair Display"/>
              <a:ea typeface="Playfair Display"/>
              <a:cs typeface="Playfair Display"/>
              <a:sym typeface="Playfair Display"/>
            </a:endParaRPr>
          </a:p>
        </p:txBody>
      </p:sp>
      <p:sp>
        <p:nvSpPr>
          <p:cNvPr id="198" name="Google Shape;198;p17"/>
          <p:cNvSpPr txBox="1"/>
          <p:nvPr/>
        </p:nvSpPr>
        <p:spPr>
          <a:xfrm>
            <a:off x="2095908" y="3583275"/>
            <a:ext cx="10377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i="0" lang="en-US" sz="3499" u="none" cap="none" strike="noStrike">
                <a:solidFill>
                  <a:srgbClr val="000000"/>
                </a:solidFill>
                <a:latin typeface="Playfair Display"/>
                <a:ea typeface="Playfair Display"/>
                <a:cs typeface="Playfair Display"/>
                <a:sym typeface="Playfair Display"/>
              </a:rPr>
              <a:t>One</a:t>
            </a:r>
            <a:endParaRPr>
              <a:latin typeface="Playfair Display"/>
              <a:ea typeface="Playfair Display"/>
              <a:cs typeface="Playfair Display"/>
              <a:sym typeface="Playfair Display"/>
            </a:endParaRPr>
          </a:p>
        </p:txBody>
      </p:sp>
      <p:sp>
        <p:nvSpPr>
          <p:cNvPr id="199" name="Google Shape;199;p17"/>
          <p:cNvSpPr txBox="1"/>
          <p:nvPr/>
        </p:nvSpPr>
        <p:spPr>
          <a:xfrm>
            <a:off x="2095899" y="4922450"/>
            <a:ext cx="10377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i="0" lang="en-US" sz="3499" u="none" cap="none" strike="noStrike">
                <a:solidFill>
                  <a:srgbClr val="000000"/>
                </a:solidFill>
                <a:latin typeface="Playfair Display"/>
                <a:ea typeface="Playfair Display"/>
                <a:cs typeface="Playfair Display"/>
                <a:sym typeface="Playfair Display"/>
              </a:rPr>
              <a:t>Two</a:t>
            </a:r>
            <a:endParaRPr>
              <a:latin typeface="Playfair Display"/>
              <a:ea typeface="Playfair Display"/>
              <a:cs typeface="Playfair Display"/>
              <a:sym typeface="Playfair Display"/>
            </a:endParaRPr>
          </a:p>
        </p:txBody>
      </p:sp>
      <p:sp>
        <p:nvSpPr>
          <p:cNvPr id="200" name="Google Shape;200;p17"/>
          <p:cNvSpPr txBox="1"/>
          <p:nvPr/>
        </p:nvSpPr>
        <p:spPr>
          <a:xfrm>
            <a:off x="1933909" y="6448838"/>
            <a:ext cx="13617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i="0" lang="en-US" sz="3499" u="none" cap="none" strike="noStrike">
                <a:solidFill>
                  <a:srgbClr val="000000"/>
                </a:solidFill>
                <a:latin typeface="Playfair Display"/>
                <a:ea typeface="Playfair Display"/>
                <a:cs typeface="Playfair Display"/>
                <a:sym typeface="Playfair Display"/>
              </a:rPr>
              <a:t>Three</a:t>
            </a:r>
            <a:endParaRPr>
              <a:latin typeface="Playfair Display"/>
              <a:ea typeface="Playfair Display"/>
              <a:cs typeface="Playfair Display"/>
              <a:sym typeface="Playfair Display"/>
            </a:endParaRPr>
          </a:p>
        </p:txBody>
      </p:sp>
      <p:sp>
        <p:nvSpPr>
          <p:cNvPr id="201" name="Google Shape;201;p17"/>
          <p:cNvSpPr txBox="1"/>
          <p:nvPr/>
        </p:nvSpPr>
        <p:spPr>
          <a:xfrm>
            <a:off x="2035895" y="7877175"/>
            <a:ext cx="11577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i="0" lang="en-US" sz="3499" u="none" cap="none" strike="noStrike">
                <a:solidFill>
                  <a:srgbClr val="000000"/>
                </a:solidFill>
                <a:latin typeface="Playfair Display"/>
                <a:ea typeface="Playfair Display"/>
                <a:cs typeface="Playfair Display"/>
                <a:sym typeface="Playfair Display"/>
              </a:rPr>
              <a:t>Four</a:t>
            </a:r>
            <a:endParaRPr>
              <a:latin typeface="Playfair Display"/>
              <a:ea typeface="Playfair Display"/>
              <a:cs typeface="Playfair Display"/>
              <a:sym typeface="Playfair Display"/>
            </a:endParaRPr>
          </a:p>
        </p:txBody>
      </p:sp>
      <p:sp>
        <p:nvSpPr>
          <p:cNvPr id="202" name="Google Shape;202;p17"/>
          <p:cNvSpPr txBox="1"/>
          <p:nvPr/>
        </p:nvSpPr>
        <p:spPr>
          <a:xfrm>
            <a:off x="3580427" y="3667875"/>
            <a:ext cx="91290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latin typeface="Proxima Nova"/>
                <a:ea typeface="Proxima Nova"/>
                <a:cs typeface="Proxima Nova"/>
                <a:sym typeface="Proxima Nova"/>
              </a:rPr>
              <a:t>Evaluated the Salary Ranges to identify the fake entry points</a:t>
            </a:r>
            <a:endParaRPr/>
          </a:p>
        </p:txBody>
      </p:sp>
      <p:sp>
        <p:nvSpPr>
          <p:cNvPr id="203" name="Google Shape;203;p17"/>
          <p:cNvSpPr txBox="1"/>
          <p:nvPr/>
        </p:nvSpPr>
        <p:spPr>
          <a:xfrm>
            <a:off x="3580413" y="5019400"/>
            <a:ext cx="84276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latin typeface="Proxima Nova"/>
                <a:ea typeface="Proxima Nova"/>
                <a:cs typeface="Proxima Nova"/>
                <a:sym typeface="Proxima Nova"/>
              </a:rPr>
              <a:t>Developed Max-Min variables that eliminate fake postings</a:t>
            </a:r>
            <a:endParaRPr/>
          </a:p>
        </p:txBody>
      </p:sp>
      <p:sp>
        <p:nvSpPr>
          <p:cNvPr id="204" name="Google Shape;204;p17"/>
          <p:cNvSpPr txBox="1"/>
          <p:nvPr/>
        </p:nvSpPr>
        <p:spPr>
          <a:xfrm>
            <a:off x="3580417" y="6533450"/>
            <a:ext cx="88026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latin typeface="Proxima Nova"/>
                <a:ea typeface="Proxima Nova"/>
                <a:cs typeface="Proxima Nova"/>
                <a:sym typeface="Proxima Nova"/>
              </a:rPr>
              <a:t>Recalibrated job postings based on probable postings</a:t>
            </a:r>
            <a:endParaRPr/>
          </a:p>
        </p:txBody>
      </p:sp>
      <p:sp>
        <p:nvSpPr>
          <p:cNvPr id="205" name="Google Shape;205;p17"/>
          <p:cNvSpPr txBox="1"/>
          <p:nvPr/>
        </p:nvSpPr>
        <p:spPr>
          <a:xfrm>
            <a:off x="3580436" y="8003550"/>
            <a:ext cx="7966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latin typeface="Proxima Nova"/>
                <a:ea typeface="Proxima Nova"/>
                <a:cs typeface="Proxima Nova"/>
                <a:sym typeface="Proxima Nova"/>
              </a:rPr>
              <a:t>Configured these job postings towards job types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09" name="Shape 209"/>
        <p:cNvGrpSpPr/>
        <p:nvPr/>
      </p:nvGrpSpPr>
      <p:grpSpPr>
        <a:xfrm>
          <a:off x="0" y="0"/>
          <a:ext cx="0" cy="0"/>
          <a:chOff x="0" y="0"/>
          <a:chExt cx="0" cy="0"/>
        </a:xfrm>
      </p:grpSpPr>
      <p:grpSp>
        <p:nvGrpSpPr>
          <p:cNvPr id="210" name="Google Shape;210;p18"/>
          <p:cNvGrpSpPr/>
          <p:nvPr/>
        </p:nvGrpSpPr>
        <p:grpSpPr>
          <a:xfrm>
            <a:off x="1028700" y="4901404"/>
            <a:ext cx="11040099" cy="1148936"/>
            <a:chOff x="0" y="-57150"/>
            <a:chExt cx="3699889" cy="385045"/>
          </a:xfrm>
        </p:grpSpPr>
        <p:sp>
          <p:nvSpPr>
            <p:cNvPr id="211" name="Google Shape;211;p18"/>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A9A9A9"/>
            </a:solidFill>
            <a:ln>
              <a:noFill/>
            </a:ln>
          </p:spPr>
        </p:sp>
        <p:sp>
          <p:nvSpPr>
            <p:cNvPr id="212" name="Google Shape;212;p18"/>
            <p:cNvSpPr txBox="1"/>
            <p:nvPr/>
          </p:nvSpPr>
          <p:spPr>
            <a:xfrm>
              <a:off x="0" y="-57150"/>
              <a:ext cx="3699889" cy="385045"/>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18"/>
          <p:cNvGrpSpPr/>
          <p:nvPr/>
        </p:nvGrpSpPr>
        <p:grpSpPr>
          <a:xfrm>
            <a:off x="1028700" y="3427976"/>
            <a:ext cx="11040099" cy="1148936"/>
            <a:chOff x="0" y="-57150"/>
            <a:chExt cx="3699889" cy="385045"/>
          </a:xfrm>
        </p:grpSpPr>
        <p:sp>
          <p:nvSpPr>
            <p:cNvPr id="214" name="Google Shape;214;p18"/>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BBDAE0"/>
            </a:solidFill>
            <a:ln>
              <a:noFill/>
            </a:ln>
          </p:spPr>
        </p:sp>
        <p:sp>
          <p:nvSpPr>
            <p:cNvPr id="215" name="Google Shape;215;p18"/>
            <p:cNvSpPr txBox="1"/>
            <p:nvPr/>
          </p:nvSpPr>
          <p:spPr>
            <a:xfrm>
              <a:off x="0" y="-57150"/>
              <a:ext cx="3699889" cy="385045"/>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6" name="Google Shape;216;p18"/>
          <p:cNvGrpSpPr/>
          <p:nvPr/>
        </p:nvGrpSpPr>
        <p:grpSpPr>
          <a:xfrm>
            <a:off x="13701249" y="-170531"/>
            <a:ext cx="4586751" cy="10457531"/>
            <a:chOff x="0" y="-57150"/>
            <a:chExt cx="1537153" cy="3504622"/>
          </a:xfrm>
        </p:grpSpPr>
        <p:sp>
          <p:nvSpPr>
            <p:cNvPr id="217" name="Google Shape;217;p18"/>
            <p:cNvSpPr/>
            <p:nvPr/>
          </p:nvSpPr>
          <p:spPr>
            <a:xfrm>
              <a:off x="0" y="0"/>
              <a:ext cx="1537153" cy="3447472"/>
            </a:xfrm>
            <a:custGeom>
              <a:rect b="b" l="l" r="r" t="t"/>
              <a:pathLst>
                <a:path extrusionOk="0" h="3447472" w="1537153">
                  <a:moveTo>
                    <a:pt x="0" y="0"/>
                  </a:moveTo>
                  <a:lnTo>
                    <a:pt x="1537153" y="0"/>
                  </a:lnTo>
                  <a:lnTo>
                    <a:pt x="1537153" y="3447472"/>
                  </a:lnTo>
                  <a:lnTo>
                    <a:pt x="0" y="3447472"/>
                  </a:lnTo>
                  <a:close/>
                </a:path>
              </a:pathLst>
            </a:custGeom>
            <a:solidFill>
              <a:srgbClr val="BBDAE0"/>
            </a:solidFill>
            <a:ln>
              <a:noFill/>
            </a:ln>
          </p:spPr>
        </p:sp>
        <p:sp>
          <p:nvSpPr>
            <p:cNvPr id="218" name="Google Shape;218;p18"/>
            <p:cNvSpPr txBox="1"/>
            <p:nvPr/>
          </p:nvSpPr>
          <p:spPr>
            <a:xfrm>
              <a:off x="0" y="-57150"/>
              <a:ext cx="1537153" cy="3504622"/>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19" name="Google Shape;219;p18"/>
          <p:cNvPicPr preferRelativeResize="0"/>
          <p:nvPr/>
        </p:nvPicPr>
        <p:blipFill>
          <a:blip r:embed="rId3">
            <a:alphaModFix/>
          </a:blip>
          <a:stretch>
            <a:fillRect/>
          </a:stretch>
        </p:blipFill>
        <p:spPr>
          <a:xfrm>
            <a:off x="13741159" y="1250"/>
            <a:ext cx="10255402" cy="10316374"/>
          </a:xfrm>
          <a:prstGeom prst="rect">
            <a:avLst/>
          </a:prstGeom>
          <a:noFill/>
          <a:ln>
            <a:noFill/>
          </a:ln>
        </p:spPr>
      </p:pic>
      <p:cxnSp>
        <p:nvCxnSpPr>
          <p:cNvPr id="220" name="Google Shape;220;p18"/>
          <p:cNvCxnSpPr/>
          <p:nvPr/>
        </p:nvCxnSpPr>
        <p:spPr>
          <a:xfrm>
            <a:off x="1028700" y="2409825"/>
            <a:ext cx="3023491" cy="0"/>
          </a:xfrm>
          <a:prstGeom prst="straightConnector1">
            <a:avLst/>
          </a:prstGeom>
          <a:noFill/>
          <a:ln cap="flat" cmpd="sng" w="19050">
            <a:solidFill>
              <a:srgbClr val="157E90"/>
            </a:solidFill>
            <a:prstDash val="solid"/>
            <a:round/>
            <a:headEnd len="sm" w="sm" type="none"/>
            <a:tailEnd len="sm" w="sm" type="none"/>
          </a:ln>
        </p:spPr>
      </p:cxnSp>
      <p:cxnSp>
        <p:nvCxnSpPr>
          <p:cNvPr id="221" name="Google Shape;221;p18"/>
          <p:cNvCxnSpPr/>
          <p:nvPr/>
        </p:nvCxnSpPr>
        <p:spPr>
          <a:xfrm>
            <a:off x="12373480" y="9585839"/>
            <a:ext cx="3023491" cy="0"/>
          </a:xfrm>
          <a:prstGeom prst="straightConnector1">
            <a:avLst/>
          </a:prstGeom>
          <a:noFill/>
          <a:ln cap="flat" cmpd="sng" w="19050">
            <a:solidFill>
              <a:srgbClr val="157E90"/>
            </a:solidFill>
            <a:prstDash val="solid"/>
            <a:round/>
            <a:headEnd len="sm" w="sm" type="none"/>
            <a:tailEnd len="sm" w="sm" type="none"/>
          </a:ln>
        </p:spPr>
      </p:cxnSp>
      <p:sp>
        <p:nvSpPr>
          <p:cNvPr id="222" name="Google Shape;222;p18"/>
          <p:cNvSpPr txBox="1"/>
          <p:nvPr/>
        </p:nvSpPr>
        <p:spPr>
          <a:xfrm>
            <a:off x="1028700" y="1019175"/>
            <a:ext cx="83604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Data Highlights</a:t>
            </a:r>
            <a:endParaRPr>
              <a:latin typeface="Playfair Display"/>
              <a:ea typeface="Playfair Display"/>
              <a:cs typeface="Playfair Display"/>
              <a:sym typeface="Playfair Display"/>
            </a:endParaRPr>
          </a:p>
        </p:txBody>
      </p:sp>
      <p:sp>
        <p:nvSpPr>
          <p:cNvPr id="223" name="Google Shape;223;p18"/>
          <p:cNvSpPr txBox="1"/>
          <p:nvPr/>
        </p:nvSpPr>
        <p:spPr>
          <a:xfrm>
            <a:off x="3184580" y="6587479"/>
            <a:ext cx="45840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i="0" lang="en-US" sz="3499" u="none" cap="none" strike="noStrike">
                <a:solidFill>
                  <a:srgbClr val="FFFFFF"/>
                </a:solidFill>
                <a:latin typeface="Playfair Display"/>
                <a:ea typeface="Playfair Display"/>
                <a:cs typeface="Playfair Display"/>
                <a:sym typeface="Playfair Display"/>
              </a:rPr>
              <a:t>What we do? </a:t>
            </a:r>
            <a:endParaRPr>
              <a:latin typeface="Playfair Display"/>
              <a:ea typeface="Playfair Display"/>
              <a:cs typeface="Playfair Display"/>
              <a:sym typeface="Playfair Display"/>
            </a:endParaRPr>
          </a:p>
        </p:txBody>
      </p:sp>
      <p:sp>
        <p:nvSpPr>
          <p:cNvPr id="224" name="Google Shape;224;p18"/>
          <p:cNvSpPr txBox="1"/>
          <p:nvPr/>
        </p:nvSpPr>
        <p:spPr>
          <a:xfrm>
            <a:off x="1306650" y="3825775"/>
            <a:ext cx="93984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latin typeface="Playfair Display"/>
                <a:ea typeface="Playfair Display"/>
                <a:cs typeface="Playfair Display"/>
                <a:sym typeface="Playfair Display"/>
              </a:rPr>
              <a:t>Industries &amp; Departments</a:t>
            </a:r>
            <a:endParaRPr>
              <a:latin typeface="Playfair Display"/>
              <a:ea typeface="Playfair Display"/>
              <a:cs typeface="Playfair Display"/>
              <a:sym typeface="Playfair Display"/>
            </a:endParaRPr>
          </a:p>
        </p:txBody>
      </p:sp>
      <p:sp>
        <p:nvSpPr>
          <p:cNvPr id="225" name="Google Shape;225;p18"/>
          <p:cNvSpPr txBox="1"/>
          <p:nvPr/>
        </p:nvSpPr>
        <p:spPr>
          <a:xfrm>
            <a:off x="1306646" y="5312950"/>
            <a:ext cx="86169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solidFill>
                  <a:schemeClr val="dk1"/>
                </a:solidFill>
                <a:latin typeface="Playfair Display"/>
                <a:ea typeface="Playfair Display"/>
                <a:cs typeface="Playfair Display"/>
                <a:sym typeface="Playfair Display"/>
              </a:rPr>
              <a:t>Education &amp; Experience</a:t>
            </a:r>
            <a:endParaRPr sz="3499">
              <a:latin typeface="Playfair Display"/>
              <a:ea typeface="Playfair Display"/>
              <a:cs typeface="Playfair Display"/>
              <a:sym typeface="Playfair Display"/>
            </a:endParaRPr>
          </a:p>
        </p:txBody>
      </p:sp>
      <p:grpSp>
        <p:nvGrpSpPr>
          <p:cNvPr id="226" name="Google Shape;226;p18"/>
          <p:cNvGrpSpPr/>
          <p:nvPr/>
        </p:nvGrpSpPr>
        <p:grpSpPr>
          <a:xfrm>
            <a:off x="1028688" y="6374851"/>
            <a:ext cx="11040132" cy="1148936"/>
            <a:chOff x="0" y="-57150"/>
            <a:chExt cx="3699900" cy="385045"/>
          </a:xfrm>
        </p:grpSpPr>
        <p:sp>
          <p:nvSpPr>
            <p:cNvPr id="227" name="Google Shape;227;p18"/>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BBDAE0"/>
            </a:solidFill>
            <a:ln>
              <a:noFill/>
            </a:ln>
          </p:spPr>
        </p:sp>
        <p:sp>
          <p:nvSpPr>
            <p:cNvPr id="228" name="Google Shape;228;p18"/>
            <p:cNvSpPr txBox="1"/>
            <p:nvPr/>
          </p:nvSpPr>
          <p:spPr>
            <a:xfrm>
              <a:off x="0" y="-57150"/>
              <a:ext cx="3699900" cy="3849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9" name="Google Shape;229;p18"/>
          <p:cNvSpPr txBox="1"/>
          <p:nvPr/>
        </p:nvSpPr>
        <p:spPr>
          <a:xfrm>
            <a:off x="1306658" y="6772650"/>
            <a:ext cx="92046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latin typeface="Playfair Display"/>
                <a:ea typeface="Playfair Display"/>
                <a:cs typeface="Playfair Display"/>
                <a:sym typeface="Playfair Display"/>
              </a:rPr>
              <a:t>Salary</a:t>
            </a:r>
            <a:endParaRPr>
              <a:latin typeface="Playfair Display"/>
              <a:ea typeface="Playfair Display"/>
              <a:cs typeface="Playfair Display"/>
              <a:sym typeface="Playfair Display"/>
            </a:endParaRPr>
          </a:p>
        </p:txBody>
      </p:sp>
      <p:pic>
        <p:nvPicPr>
          <p:cNvPr id="230" name="Google Shape;230;p18"/>
          <p:cNvPicPr preferRelativeResize="0"/>
          <p:nvPr/>
        </p:nvPicPr>
        <p:blipFill>
          <a:blip r:embed="rId4">
            <a:alphaModFix/>
          </a:blip>
          <a:stretch>
            <a:fillRect/>
          </a:stretch>
        </p:blipFill>
        <p:spPr>
          <a:xfrm>
            <a:off x="10511155" y="2213615"/>
            <a:ext cx="6460000" cy="66428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9"/>
          <p:cNvSpPr txBox="1"/>
          <p:nvPr/>
        </p:nvSpPr>
        <p:spPr>
          <a:xfrm>
            <a:off x="5268450" y="593875"/>
            <a:ext cx="77511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Top Industries</a:t>
            </a:r>
            <a:endParaRPr>
              <a:latin typeface="Playfair Display"/>
              <a:ea typeface="Playfair Display"/>
              <a:cs typeface="Playfair Display"/>
              <a:sym typeface="Playfair Display"/>
            </a:endParaRPr>
          </a:p>
        </p:txBody>
      </p:sp>
      <p:sp>
        <p:nvSpPr>
          <p:cNvPr id="236" name="Google Shape;236;p19"/>
          <p:cNvSpPr txBox="1"/>
          <p:nvPr/>
        </p:nvSpPr>
        <p:spPr>
          <a:xfrm>
            <a:off x="2960975" y="2934525"/>
            <a:ext cx="5826300" cy="3648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Provided- 53%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IT Services  - 11%</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Electronics - 9%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Education- 6%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Finance - 6%</a:t>
            </a:r>
            <a:endParaRPr b="1" sz="3000">
              <a:solidFill>
                <a:srgbClr val="157E90"/>
              </a:solidFill>
              <a:latin typeface="Proxima Nova"/>
              <a:ea typeface="Proxima Nova"/>
              <a:cs typeface="Proxima Nova"/>
              <a:sym typeface="Proxima Nova"/>
            </a:endParaRPr>
          </a:p>
        </p:txBody>
      </p:sp>
      <p:sp>
        <p:nvSpPr>
          <p:cNvPr id="237" name="Google Shape;237;p19"/>
          <p:cNvSpPr txBox="1"/>
          <p:nvPr/>
        </p:nvSpPr>
        <p:spPr>
          <a:xfrm>
            <a:off x="9023725" y="2934525"/>
            <a:ext cx="6303300" cy="3648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- 68</a:t>
            </a:r>
            <a:r>
              <a:rPr lang="en-US" sz="3000">
                <a:solidFill>
                  <a:schemeClr val="dk1"/>
                </a:solidFill>
                <a:latin typeface="Proxima Nova"/>
                <a:ea typeface="Proxima Nova"/>
                <a:cs typeface="Proxima Nova"/>
                <a:sym typeface="Proxima Nova"/>
              </a:rPr>
              <a:t>%</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Finance - 11%</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IT Services - 6%</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Marketing - 5%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Real Estate - 3%</a:t>
            </a:r>
            <a:endParaRPr sz="3000">
              <a:solidFill>
                <a:schemeClr val="dk1"/>
              </a:solidFill>
              <a:latin typeface="Proxima Nova"/>
              <a:ea typeface="Proxima Nova"/>
              <a:cs typeface="Proxima Nova"/>
              <a:sym typeface="Proxima Nova"/>
            </a:endParaRPr>
          </a:p>
        </p:txBody>
      </p:sp>
      <p:grpSp>
        <p:nvGrpSpPr>
          <p:cNvPr id="238" name="Google Shape;238;p19"/>
          <p:cNvGrpSpPr/>
          <p:nvPr/>
        </p:nvGrpSpPr>
        <p:grpSpPr>
          <a:xfrm>
            <a:off x="2960975" y="7681425"/>
            <a:ext cx="12366059" cy="1436122"/>
            <a:chOff x="4572000" y="8186475"/>
            <a:chExt cx="12366059" cy="1436122"/>
          </a:xfrm>
        </p:grpSpPr>
        <p:sp>
          <p:nvSpPr>
            <p:cNvPr id="239" name="Google Shape;239;p19"/>
            <p:cNvSpPr/>
            <p:nvPr/>
          </p:nvSpPr>
          <p:spPr>
            <a:xfrm>
              <a:off x="4572000" y="8186475"/>
              <a:ext cx="12366059"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240" name="Google Shape;240;p19"/>
            <p:cNvSpPr txBox="1"/>
            <p:nvPr/>
          </p:nvSpPr>
          <p:spPr>
            <a:xfrm>
              <a:off x="5385600" y="8581288"/>
              <a:ext cx="10738800" cy="6465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IT Services and Finance Industries make up 16% of dataset</a:t>
              </a:r>
              <a:endParaRPr>
                <a:latin typeface="Playfair Display"/>
                <a:ea typeface="Playfair Display"/>
                <a:cs typeface="Playfair Display"/>
                <a:sym typeface="Playfair Display"/>
              </a:endParaRPr>
            </a:p>
          </p:txBody>
        </p:sp>
      </p:grpSp>
      <p:sp>
        <p:nvSpPr>
          <p:cNvPr id="241" name="Google Shape;241;p19"/>
          <p:cNvSpPr txBox="1"/>
          <p:nvPr/>
        </p:nvSpPr>
        <p:spPr>
          <a:xfrm>
            <a:off x="4722400" y="4541925"/>
            <a:ext cx="1362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1"/>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rket Research Report Slides    ">
  <a:themeElements>
    <a:clrScheme name="Office">
      <a:dk1>
        <a:srgbClr val="000000"/>
      </a:dk1>
      <a:lt1>
        <a:srgbClr val="FFFFFF"/>
      </a:lt1>
      <a:dk2>
        <a:srgbClr val="BBDAE0"/>
      </a:dk2>
      <a:lt2>
        <a:srgbClr val="157E90"/>
      </a:lt2>
      <a:accent1>
        <a:srgbClr val="3A3E39"/>
      </a:accent1>
      <a:accent2>
        <a:srgbClr val="F6F6F6"/>
      </a:accent2>
      <a:accent3>
        <a:srgbClr val="D4D4D4"/>
      </a:accent3>
      <a:accent4>
        <a:srgbClr val="A9A9A9"/>
      </a:accent4>
      <a:accent5>
        <a:srgbClr val="888888"/>
      </a:accent5>
      <a:accent6>
        <a:srgbClr val="BBDAE0"/>
      </a:accent6>
      <a:hlink>
        <a:srgbClr val="157E9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